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notesMasterIdLst>
    <p:notesMasterId r:id="rId5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TEKS PROMPT UTUH UNTUK DISALIN KE GEMINI CANVAS</a:t>
            </a:r>
          </a:p>
          <a:p/>
          <a:p>
            <a:r>
              <a:t>Buat media pembelajaran interaktif berjudul “Rantai Makanan di Sawah” untuk IPAS kelas V SD (Fase C). Hasil akhir harus berupa SATU file HTML mandiri yang dapat dibuka di browser, termasuk tanpa internet.</a:t>
            </a:r>
          </a:p>
          <a:p/>
          <a:p>
            <a:r>
              <a:t>Tujuan Pembelajaran (TP): Murid mampu menyusun contoh rantai makanan di sawah dan menjelaskan bahwa anak panah menunjukkan arah perpindahan energi dari organisme yang dimakan kepada pemakannya.</a:t>
            </a:r>
          </a:p>
          <a:p/>
          <a:p>
            <a:r>
              <a:t>KKTP: (1) mengurutkan padi → belalang → katak → ular → elang secara benar; (2) menempatkan arah panah dengan benar; (3) menjelaskan hubungan makan-dimakan dan aliran energi menggunakan bahasa sendiri.</a:t>
            </a:r>
          </a:p>
          <a:p/>
          <a:p>
            <a:r>
              <a:t>Sajikan satu materi dengan penjelasan ringkas, ilustrasi yang jelas, dan contoh yang dekat dengan kehidupan murid.</a:t>
            </a:r>
          </a:p>
          <a:p/>
          <a:p>
            <a:r>
              <a:t>Sediakan menu Beranda, Materi, Aktivitas, Kuis, dan Refleksi. Aktivitas: murid memilih kartu organisme sesuai urutan, menentukan arah panah, menekan tombol Periksa Jawaban, menerima umpan balik, dan dapat mengulang.</a:t>
            </a:r>
          </a:p>
          <a:p/>
          <a:p>
            <a:r>
              <a:t>Buat 5 soal pilihan ganda sesuai TP: 2 soal mengenali peran organisme dalam contoh rantai, 2 soal tentang urutan dan arah aliran energi, serta 1 soal penerapan sederhana. Setiap soal memiliki 4 opsi, 1 jawaban benar, dan pembahasan. Tampilkan nilai 0–100 serta umpan balik langsung.</a:t>
            </a:r>
          </a:p>
          <a:p/>
          <a:p>
            <a:r>
              <a:t>Tambahkan refleksi terbuka: “Mengapa arah panah pada rantai makanan tidak boleh dibalik?” Desain sederhana, elegan, mudah dibaca di HP dan laptop. Seluruh HTML, CSS, dan JavaScript berada dalam satu file; jangan gunakan library, gambar, font, atau layanan eksternal. Pastikan semua tombol berfungsi. Tampilkan pratinjau dan kode HTML lengkap.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TEKS PROMPT UTUH UNTUK DISALIN KE GEMINI CANVAS</a:t>
            </a:r>
          </a:p>
          <a:p/>
          <a:p>
            <a:r>
              <a:t>Buat media pembelajaran interaktif “Petualangan Ekosistem Sawah” untuk IPAS kelas V SD (Fase C). Media harus berupa SATU FILE HTML lengkap, terdiri atas 3 materi, 3 aktivitas, 3 kuis yang berbeda, rekap nilai, dan refleksi.</a:t>
            </a:r>
          </a:p>
          <a:p/>
          <a:p>
            <a:r>
              <a:t>TP 1: Mengidentifikasi dan menjelaskan peran produsen serta konsumen di ekosistem sawah.</a:t>
            </a:r>
          </a:p>
          <a:p>
            <a:r>
              <a:t>TP 2: Menyusun dan menjelaskan rantai makanan serta arah aliran energi.</a:t>
            </a:r>
          </a:p>
          <a:p>
            <a:r>
              <a:t>TP 3: Menganalisis dan memprediksi dampak perubahan populasi terhadap keseimbangan ekosistem disertai alasan.</a:t>
            </a:r>
          </a:p>
          <a:p/>
          <a:p>
            <a:r>
              <a:t>KKTP 1: Organisme dikelompokkan sesuai peran dan alasannya tepat.</a:t>
            </a:r>
          </a:p>
          <a:p>
            <a:r>
              <a:t>KKTP 2: Urutan organisme, arah panah, serta penjelasan energi sesuai konsep.</a:t>
            </a:r>
          </a:p>
          <a:p>
            <a:r>
              <a:t>KKTP 3: Prediksi perubahan populasi disertai hubungan sebab-akibat yang logis dan pengakuan adanya faktor lain.</a:t>
            </a:r>
          </a:p>
          <a:p/>
          <a:p>
            <a:r>
              <a:t>Sediakan menu Beranda, Materi 1, Materi 2, Materi 3, serta Nilai &amp; Refleksi.</a:t>
            </a:r>
          </a:p>
          <a:p/>
          <a:p>
            <a:r>
              <a:t>MATERI 1 — Mengenal Makhluk Hidup di Sawah. Sajikan padi, belalang, katak, ular, dan elang beserta perannya dalam satu contoh rantai makanan. Aktivitas: murid mengelompokkan organisme sebagai produsen atau konsumen serta memilih alasan. Kuis 1: 5 soal tentang peran dan ciri organisme, sesuai TP 1.</a:t>
            </a:r>
          </a:p>
          <a:p/>
          <a:p>
            <a:r>
              <a:t>MATERI 2 — Rantai Makanan dan Aliran Energi. Jelaskan padi → belalang → katak → ular → elang sebagai satu contoh rantai. Panah mengarah dari organisme yang dimakan kepada organisme pemakannya. Aktivitas: murid menyusun urutan, memilih arah panah, lalu mendapat umpan balik. Kuis 2: 5 soal tentang urutan dan aliran energi, sesuai TP 2.</a:t>
            </a:r>
          </a:p>
          <a:p/>
          <a:p>
            <a:r>
              <a:t>MATERI 3 — Keseimbangan Ekosistem Sawah. Jelaskan keterkaitan populasi dengan contoh berkurangnya katak; populasi belalang dapat meningkat dan padi dapat berkurang. Tegaskan bahwa dampak merupakan prediksi yang juga dipengaruhi faktor lain. Aktivitas: murid memilih skenario perubahan populasi dan menjelaskan alasannya. Kuis 3: 5 soal analisis kasus, sesuai TP 3.</a:t>
            </a:r>
          </a:p>
          <a:p/>
          <a:p>
            <a:r>
              <a:t>ATURAN KUIS DAN ASESMEN: Kuis 1, 2, dan 3 terpisah; masing-masing 5 soal yang berbeda, 4 pilihan, dan satu kunci yang benar. Berikan umpan balik benar/salah serta pembahasan setiap soal. Tampilkan nilai 0–100 per kuis, rata-rata, tombol coba lagi, dan rekap. Sertakan satu pertanyaan refleksi terbuka yang mengundang murid menjelaskan alasan, bukan sekadar memilih jawaban. Kuis menjadi salah satu bukti; pemenuhan KKTP juga perlu dilihat dari aktivitas dan alasan murid.</a:t>
            </a:r>
          </a:p>
          <a:p/>
          <a:p>
            <a:r>
              <a:t>PENGALAMAN BELAJAR: Fasilitasi memahami, mengaplikasi, dan merefleksi; suasana berkesadaran, bermakna, dan menggembirakan.</a:t>
            </a:r>
          </a:p>
          <a:p/>
          <a:p>
            <a:r>
              <a:t>SYARAT TEKNIS: Semua HTML, CSS, dan JavaScript berada dalam satu file bernama petualangan_ekosistem_sawah.html. Tanpa library, API, CDN, font, atau gambar eksternal. Dapat dipakai secara offline dan responsif di HP/laptop. Gunakan klik/tap, bukan hanya drag-and-drop. Simpan progres secara lokal tanpa meminta data pribadi murid. Uji seluruh tombol, kunci jawaban, skor, serta ketepatan materi. Tampilkan pratinjau dan kode utuh.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hyperlink" Target="https://kurikulum.kemendikdasmen.go.id/" TargetMode="External"/><Relationship Id="rId2" Type="http://schemas.openxmlformats.org/officeDocument/2006/relationships/hyperlink" Target="https://support.google.com/gemini/answer/16047321?hl=id" TargetMode="External"/><Relationship Id="rId3" Type="http://schemas.openxmlformats.org/officeDocument/2006/relationships/hyperlink" Target="https://docs.netlify.com/deploy/create-deploys/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3F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35440" y="-1463040"/>
            <a:ext cx="4937760" cy="4937760"/>
          </a:xfrm>
          <a:prstGeom prst="ellipse">
            <a:avLst/>
          </a:prstGeom>
          <a:solidFill>
            <a:srgbClr val="0D584B"/>
          </a:solidFill>
          <a:ln w="12700">
            <a:solidFill>
              <a:srgbClr val="0D584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9875520" y="4297680"/>
            <a:ext cx="3474720" cy="3474720"/>
          </a:xfrm>
          <a:prstGeom prst="ellipse">
            <a:avLst/>
          </a:prstGeom>
          <a:solidFill>
            <a:srgbClr val="136C5C"/>
          </a:solidFill>
          <a:ln w="12700">
            <a:solidFill>
              <a:srgbClr val="136C5C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-1463040" y="5029200"/>
            <a:ext cx="3291840" cy="3291840"/>
          </a:xfrm>
          <a:prstGeom prst="ellipse">
            <a:avLst/>
          </a:prstGeom>
          <a:solidFill>
            <a:srgbClr val="0B584D"/>
          </a:solidFill>
          <a:ln w="12700">
            <a:solidFill>
              <a:srgbClr val="0B584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713232"/>
            <a:ext cx="2953512" cy="310896"/>
          </a:xfrm>
          <a:prstGeom prst="roundRect">
            <a:avLst>
              <a:gd name="adj" fmla="val 38235"/>
            </a:avLst>
          </a:prstGeom>
          <a:solidFill>
            <a:srgbClr val="1E7163"/>
          </a:solidFill>
          <a:ln w="12700">
            <a:solidFill>
              <a:srgbClr val="1E7163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23544" y="726034"/>
            <a:ext cx="2752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HOUSE TRAINING GURU SD/MI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32104" y="1389888"/>
            <a:ext cx="10149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IHT Pembelajaran Mendalam</a:t>
            </a:r>
            <a:endParaRPr lang="en-US" sz="35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dan Pengembangan Media Interaktif</a:t>
            </a:r>
            <a:endParaRPr lang="en-US" sz="35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Tanpa Coding Berbantuan AI</a:t>
            </a:r>
            <a:endParaRPr lang="en-US" sz="3500" dirty="0"/>
          </a:p>
        </p:txBody>
      </p:sp>
      <p:sp>
        <p:nvSpPr>
          <p:cNvPr id="8" name="Shape 6"/>
          <p:cNvSpPr/>
          <p:nvPr/>
        </p:nvSpPr>
        <p:spPr>
          <a:xfrm>
            <a:off x="868680" y="4160520"/>
            <a:ext cx="8686800" cy="22860"/>
          </a:xfrm>
          <a:prstGeom prst="rect">
            <a:avLst/>
          </a:prstGeom>
          <a:solidFill>
            <a:srgbClr val="73AF9E"/>
          </a:solidFill>
          <a:ln w="12700">
            <a:solidFill>
              <a:srgbClr val="73AF9E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896112" y="4453128"/>
            <a:ext cx="90525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E2F3E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Dr. Erna Zumrotun, M.Pd.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905256" y="5879592"/>
            <a:ext cx="10561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80" dirty="0">
                <a:solidFill>
                  <a:srgbClr val="D4E9E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Perencanaan pembelajaran yang bermakna • Kreasi media digital yang mudah diterapkan</a:t>
            </a:r>
            <a:endParaRPr lang="en-US" sz="14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TUJUAN WORKSHOP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Apa yang akan dihasilkan peserta?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Dari rancangan pembelajaran hingga media yang dapat dicoba langsung.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67512" y="2029968"/>
            <a:ext cx="3493008" cy="3227832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86968" y="2295144"/>
            <a:ext cx="11430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886968" y="3072384"/>
            <a:ext cx="29809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Rancangan pembelajaran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886968" y="3822192"/>
            <a:ext cx="298094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Tujuan, kegiatan, dan asesmen yang saling selaras.</a:t>
            </a:r>
            <a:endParaRPr lang="en-US" sz="1520" dirty="0"/>
          </a:p>
        </p:txBody>
      </p:sp>
      <p:sp>
        <p:nvSpPr>
          <p:cNvPr id="13" name="Shape 11"/>
          <p:cNvSpPr/>
          <p:nvPr/>
        </p:nvSpPr>
        <p:spPr>
          <a:xfrm>
            <a:off x="4489704" y="2029968"/>
            <a:ext cx="3493008" cy="3227832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4709160" y="2295144"/>
            <a:ext cx="11430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3300" dirty="0"/>
          </a:p>
        </p:txBody>
      </p:sp>
      <p:sp>
        <p:nvSpPr>
          <p:cNvPr id="15" name="Text 13"/>
          <p:cNvSpPr/>
          <p:nvPr/>
        </p:nvSpPr>
        <p:spPr>
          <a:xfrm>
            <a:off x="4709160" y="3072384"/>
            <a:ext cx="29809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 interaktif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4709160" y="3822192"/>
            <a:ext cx="298094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Satu HTML dengan tiga materi, tiga aktivitas, dan tiga kuis.</a:t>
            </a:r>
            <a:endParaRPr lang="en-US" sz="1520" dirty="0"/>
          </a:p>
        </p:txBody>
      </p:sp>
      <p:sp>
        <p:nvSpPr>
          <p:cNvPr id="17" name="Shape 15"/>
          <p:cNvSpPr/>
          <p:nvPr/>
        </p:nvSpPr>
        <p:spPr>
          <a:xfrm>
            <a:off x="8311896" y="2029968"/>
            <a:ext cx="3493008" cy="3227832"/>
          </a:xfrm>
          <a:prstGeom prst="roundRect">
            <a:avLst>
              <a:gd name="adj" fmla="val 4816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531352" y="2295144"/>
            <a:ext cx="11430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DBA45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3300" dirty="0"/>
          </a:p>
        </p:txBody>
      </p:sp>
      <p:sp>
        <p:nvSpPr>
          <p:cNvPr id="19" name="Text 17"/>
          <p:cNvSpPr/>
          <p:nvPr/>
        </p:nvSpPr>
        <p:spPr>
          <a:xfrm>
            <a:off x="8531352" y="3072384"/>
            <a:ext cx="29809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Tautan berbagi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8531352" y="3822192"/>
            <a:ext cx="298094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 bisa dibuka melalui browser tanpa instalasi.</a:t>
            </a:r>
            <a:endParaRPr lang="en-US" sz="1520" dirty="0"/>
          </a:p>
        </p:txBody>
      </p:sp>
      <p:sp>
        <p:nvSpPr>
          <p:cNvPr id="21" name="Shape 19"/>
          <p:cNvSpPr/>
          <p:nvPr/>
        </p:nvSpPr>
        <p:spPr>
          <a:xfrm>
            <a:off x="731520" y="5577840"/>
            <a:ext cx="10753344" cy="475488"/>
          </a:xfrm>
          <a:prstGeom prst="roundRect">
            <a:avLst>
              <a:gd name="adj" fmla="val 26923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69264" y="5660136"/>
            <a:ext cx="103144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Praktik menggunakan contoh IPAS Kelas V: Ekosistem Sawah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PENGANTAR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Media yang baik berawal dari tujuan belajar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Teknologi mendukung proses; bukan menjadi tujuan akhir pembelajaran.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04088" y="2258568"/>
            <a:ext cx="2615184" cy="2670048"/>
          </a:xfrm>
          <a:prstGeom prst="roundRect">
            <a:avLst>
              <a:gd name="adj" fmla="val 559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96112" y="2468880"/>
            <a:ext cx="475488" cy="475488"/>
          </a:xfrm>
          <a:prstGeom prst="ellipse">
            <a:avLst/>
          </a:prstGeom>
          <a:solidFill>
            <a:srgbClr val="DBA452"/>
          </a:solidFill>
          <a:ln w="12700">
            <a:solidFill>
              <a:srgbClr val="DBA4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96112" y="2478024"/>
            <a:ext cx="47548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05256" y="3182112"/>
            <a:ext cx="2203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TUJUAN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05256" y="3749040"/>
            <a:ext cx="2203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6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Apa yang perlu dipahami murid?</a:t>
            </a:r>
            <a:endParaRPr lang="en-US" sz="1460" dirty="0"/>
          </a:p>
        </p:txBody>
      </p:sp>
      <p:sp>
        <p:nvSpPr>
          <p:cNvPr id="14" name="Text 12"/>
          <p:cNvSpPr/>
          <p:nvPr/>
        </p:nvSpPr>
        <p:spPr>
          <a:xfrm>
            <a:off x="3364992" y="3163824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3602736" y="2258568"/>
            <a:ext cx="2615184" cy="2670048"/>
          </a:xfrm>
          <a:prstGeom prst="roundRect">
            <a:avLst>
              <a:gd name="adj" fmla="val 559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3794760" y="2468880"/>
            <a:ext cx="475488" cy="475488"/>
          </a:xfrm>
          <a:prstGeom prst="ellipse">
            <a:avLst/>
          </a:prstGeom>
          <a:solidFill>
            <a:srgbClr val="DBA452"/>
          </a:solidFill>
          <a:ln w="12700">
            <a:solidFill>
              <a:srgbClr val="DBA4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3794760" y="2478024"/>
            <a:ext cx="47548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3803904" y="3182112"/>
            <a:ext cx="2203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PENGALAMAN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3803904" y="3749040"/>
            <a:ext cx="2203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6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Aktivitas apa yang membantu mereka belajar?</a:t>
            </a:r>
            <a:endParaRPr lang="en-US" sz="1460" dirty="0"/>
          </a:p>
        </p:txBody>
      </p:sp>
      <p:sp>
        <p:nvSpPr>
          <p:cNvPr id="20" name="Text 18"/>
          <p:cNvSpPr/>
          <p:nvPr/>
        </p:nvSpPr>
        <p:spPr>
          <a:xfrm>
            <a:off x="6263640" y="3163824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6501384" y="2258568"/>
            <a:ext cx="2615184" cy="2670048"/>
          </a:xfrm>
          <a:prstGeom prst="roundRect">
            <a:avLst>
              <a:gd name="adj" fmla="val 559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693408" y="2468880"/>
            <a:ext cx="475488" cy="475488"/>
          </a:xfrm>
          <a:prstGeom prst="ellipse">
            <a:avLst/>
          </a:prstGeom>
          <a:solidFill>
            <a:srgbClr val="DBA452"/>
          </a:solidFill>
          <a:ln w="12700">
            <a:solidFill>
              <a:srgbClr val="DBA4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6693408" y="2478024"/>
            <a:ext cx="47548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702552" y="3182112"/>
            <a:ext cx="2203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ASESMEN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702552" y="3749040"/>
            <a:ext cx="2203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6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Bukti apa yang menunjukkan pemahaman?</a:t>
            </a:r>
            <a:endParaRPr lang="en-US" sz="1460" dirty="0"/>
          </a:p>
        </p:txBody>
      </p:sp>
      <p:sp>
        <p:nvSpPr>
          <p:cNvPr id="26" name="Text 24"/>
          <p:cNvSpPr/>
          <p:nvPr/>
        </p:nvSpPr>
        <p:spPr>
          <a:xfrm>
            <a:off x="9162288" y="3163824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9400032" y="2258568"/>
            <a:ext cx="2615184" cy="2670048"/>
          </a:xfrm>
          <a:prstGeom prst="roundRect">
            <a:avLst>
              <a:gd name="adj" fmla="val 5594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9592056" y="2468880"/>
            <a:ext cx="475488" cy="475488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9592056" y="2478024"/>
            <a:ext cx="47548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9601200" y="3182112"/>
            <a:ext cx="2203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9601200" y="3749040"/>
            <a:ext cx="2203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6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Alat apa yang membuat pengalaman lebih bermakna?</a:t>
            </a:r>
            <a:endParaRPr lang="en-US" sz="1460" dirty="0"/>
          </a:p>
        </p:txBody>
      </p:sp>
      <p:sp>
        <p:nvSpPr>
          <p:cNvPr id="32" name="Text 30"/>
          <p:cNvSpPr/>
          <p:nvPr/>
        </p:nvSpPr>
        <p:spPr>
          <a:xfrm>
            <a:off x="1143000" y="5568696"/>
            <a:ext cx="99303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Hubungan antarkomponen inilah yang akan kita gunakan untuk merancang media berbantuan AI.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LANDASAN KONSEPTUAL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Apa itu Pembelajaran Mendalam?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Pendekatan yang memuliakan murid melalui pengalaman belajar yang utuh.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22376" y="2011680"/>
            <a:ext cx="6629400" cy="324612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60704" y="2377440"/>
            <a:ext cx="58521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0B6454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Berkesadaran</a:t>
            </a:r>
            <a:endParaRPr lang="en-US" sz="3100" dirty="0"/>
          </a:p>
          <a:p>
            <a:pPr algn="l" indent="0" marL="0">
              <a:buNone/>
            </a:pPr>
            <a:r>
              <a:rPr lang="en-US" sz="3100" b="1" dirty="0">
                <a:solidFill>
                  <a:srgbClr val="0B6454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Bermakna</a:t>
            </a:r>
            <a:endParaRPr lang="en-US" sz="3100" dirty="0"/>
          </a:p>
          <a:p>
            <a:pPr algn="l" indent="0" marL="0">
              <a:buNone/>
            </a:pPr>
            <a:r>
              <a:rPr lang="en-US" sz="3100" b="1" dirty="0">
                <a:solidFill>
                  <a:srgbClr val="0B6454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Menggembirakan</a:t>
            </a:r>
            <a:endParaRPr lang="en-US" sz="3100" dirty="0"/>
          </a:p>
        </p:txBody>
      </p:sp>
      <p:sp>
        <p:nvSpPr>
          <p:cNvPr id="11" name="Shape 9"/>
          <p:cNvSpPr/>
          <p:nvPr/>
        </p:nvSpPr>
        <p:spPr>
          <a:xfrm>
            <a:off x="7589520" y="2011680"/>
            <a:ext cx="3849624" cy="3246120"/>
          </a:xfrm>
          <a:prstGeom prst="roundRect">
            <a:avLst>
              <a:gd name="adj" fmla="val 5634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7936992" y="2340864"/>
            <a:ext cx="3182112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Olah pikir</a:t>
            </a: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Olah hati</a:t>
            </a: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Olah rasa</a:t>
            </a: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Olah raga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Sumber: Panduan Pembelajaran dan Asesmen (BSKAP, 2025), hlm. 4–7.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LANDASAN KONSEPTUAL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Tiga prinsip yang harus terasa di kelas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Pembelajaran mendalam tampak pada tindakan dan pengalaman murid.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04088" y="1993392"/>
            <a:ext cx="3511296" cy="3602736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04088" y="1993392"/>
            <a:ext cx="3511296" cy="73152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905256" y="2359152"/>
            <a:ext cx="312724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5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BERKESADARAN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905256" y="3081528"/>
            <a:ext cx="3081528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Murid mengetahui tujuan belajar, membuat pilihan, dan memperhatikan cara belajarnya.</a:t>
            </a:r>
            <a:endParaRPr lang="en-US" sz="1510" dirty="0"/>
          </a:p>
        </p:txBody>
      </p:sp>
      <p:sp>
        <p:nvSpPr>
          <p:cNvPr id="13" name="Shape 11"/>
          <p:cNvSpPr/>
          <p:nvPr/>
        </p:nvSpPr>
        <p:spPr>
          <a:xfrm>
            <a:off x="886968" y="4462272"/>
            <a:ext cx="3136392" cy="832104"/>
          </a:xfrm>
          <a:prstGeom prst="roundRect">
            <a:avLst>
              <a:gd name="adj" fmla="val 10989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014984" y="4608576"/>
            <a:ext cx="28620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9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Mengapa kita mempelajari ekosistem sawah?</a:t>
            </a:r>
            <a:endParaRPr lang="en-US" sz="1290" dirty="0"/>
          </a:p>
        </p:txBody>
      </p:sp>
      <p:sp>
        <p:nvSpPr>
          <p:cNvPr id="15" name="Shape 13"/>
          <p:cNvSpPr/>
          <p:nvPr/>
        </p:nvSpPr>
        <p:spPr>
          <a:xfrm>
            <a:off x="4544568" y="1993392"/>
            <a:ext cx="3511296" cy="3602736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4544568" y="1993392"/>
            <a:ext cx="3511296" cy="73152"/>
          </a:xfrm>
          <a:prstGeom prst="rect">
            <a:avLst/>
          </a:prstGeom>
          <a:solidFill>
            <a:srgbClr val="DBA452"/>
          </a:solidFill>
          <a:ln w="12700">
            <a:solidFill>
              <a:srgbClr val="DBA452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4745736" y="2359152"/>
            <a:ext cx="312724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5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BERMAKNA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4745736" y="3081528"/>
            <a:ext cx="3081528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Murid menggunakan pengetahuan untuk memahami persoalan yang dekat dengan kehidupan.</a:t>
            </a:r>
            <a:endParaRPr lang="en-US" sz="1510" dirty="0"/>
          </a:p>
        </p:txBody>
      </p:sp>
      <p:sp>
        <p:nvSpPr>
          <p:cNvPr id="19" name="Shape 17"/>
          <p:cNvSpPr/>
          <p:nvPr/>
        </p:nvSpPr>
        <p:spPr>
          <a:xfrm>
            <a:off x="4727448" y="4462272"/>
            <a:ext cx="3136392" cy="832104"/>
          </a:xfrm>
          <a:prstGeom prst="roundRect">
            <a:avLst>
              <a:gd name="adj" fmla="val 10989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4855464" y="4608576"/>
            <a:ext cx="28620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9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Apa akibat berkurangnya katak di sawah?</a:t>
            </a:r>
            <a:endParaRPr lang="en-US" sz="1290" dirty="0"/>
          </a:p>
        </p:txBody>
      </p:sp>
      <p:sp>
        <p:nvSpPr>
          <p:cNvPr id="21" name="Shape 19"/>
          <p:cNvSpPr/>
          <p:nvPr/>
        </p:nvSpPr>
        <p:spPr>
          <a:xfrm>
            <a:off x="8385048" y="1993392"/>
            <a:ext cx="3511296" cy="3602736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8385048" y="1993392"/>
            <a:ext cx="3511296" cy="73152"/>
          </a:xfrm>
          <a:prstGeom prst="rect">
            <a:avLst/>
          </a:prstGeom>
          <a:solidFill>
            <a:srgbClr val="3E8E80"/>
          </a:solidFill>
          <a:ln w="12700">
            <a:solidFill>
              <a:srgbClr val="3E8E80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8586216" y="2359152"/>
            <a:ext cx="312724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5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MENGGEMBIRAKAN</a:t>
            </a:r>
            <a:endParaRPr lang="en-US" sz="1850" dirty="0"/>
          </a:p>
        </p:txBody>
      </p:sp>
      <p:sp>
        <p:nvSpPr>
          <p:cNvPr id="24" name="Text 22"/>
          <p:cNvSpPr/>
          <p:nvPr/>
        </p:nvSpPr>
        <p:spPr>
          <a:xfrm>
            <a:off x="8586216" y="3081528"/>
            <a:ext cx="3081528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Murid belajar dalam suasana positif, aman, dan menantang.</a:t>
            </a:r>
            <a:endParaRPr lang="en-US" sz="1510" dirty="0"/>
          </a:p>
        </p:txBody>
      </p:sp>
      <p:sp>
        <p:nvSpPr>
          <p:cNvPr id="25" name="Shape 23"/>
          <p:cNvSpPr/>
          <p:nvPr/>
        </p:nvSpPr>
        <p:spPr>
          <a:xfrm>
            <a:off x="8567928" y="4462272"/>
            <a:ext cx="3136392" cy="832104"/>
          </a:xfrm>
          <a:prstGeom prst="roundRect">
            <a:avLst>
              <a:gd name="adj" fmla="val 10989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8695944" y="4608576"/>
            <a:ext cx="28620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9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Eksplorasi, diskusi, dan tantangan interaktif.</a:t>
            </a:r>
            <a:endParaRPr lang="en-US" sz="1290" dirty="0"/>
          </a:p>
        </p:txBody>
      </p:sp>
      <p:sp>
        <p:nvSpPr>
          <p:cNvPr id="27" name="Text 25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Sumber: BSKAP (2025), hlm. 5–7.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LANDASAN KONSEPTUAL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Pengalaman belajar: memahami, mengaplikasi, merefleksi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Ketiganya saling berkaitan dan dapat berlangsung secara berulang.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04088" y="2057400"/>
            <a:ext cx="3474720" cy="3602736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950976" y="2368296"/>
            <a:ext cx="594360" cy="594360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950976" y="2377440"/>
            <a:ext cx="5943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32688" y="3255264"/>
            <a:ext cx="309067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MEMAHAMI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32688" y="3767328"/>
            <a:ext cx="30632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7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Membangun konsep dari pengamatan dan sumber belajar.</a:t>
            </a:r>
            <a:endParaRPr lang="en-US" sz="1470" dirty="0"/>
          </a:p>
        </p:txBody>
      </p:sp>
      <p:sp>
        <p:nvSpPr>
          <p:cNvPr id="14" name="Text 12"/>
          <p:cNvSpPr/>
          <p:nvPr/>
        </p:nvSpPr>
        <p:spPr>
          <a:xfrm>
            <a:off x="932688" y="4745736"/>
            <a:ext cx="3063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20" i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Kenali peran padi, belalang, katak, ular, dan elang.</a:t>
            </a:r>
            <a:endParaRPr lang="en-US" sz="1320" dirty="0"/>
          </a:p>
        </p:txBody>
      </p:sp>
      <p:sp>
        <p:nvSpPr>
          <p:cNvPr id="15" name="Shape 13"/>
          <p:cNvSpPr/>
          <p:nvPr/>
        </p:nvSpPr>
        <p:spPr>
          <a:xfrm>
            <a:off x="4526280" y="2057400"/>
            <a:ext cx="3474720" cy="3602736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4773168" y="2368296"/>
            <a:ext cx="594360" cy="594360"/>
          </a:xfrm>
          <a:prstGeom prst="ellipse">
            <a:avLst/>
          </a:prstGeom>
          <a:solidFill>
            <a:srgbClr val="DBA452"/>
          </a:solidFill>
          <a:ln w="12700">
            <a:solidFill>
              <a:srgbClr val="DBA4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4773168" y="2377440"/>
            <a:ext cx="5943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754880" y="3255264"/>
            <a:ext cx="309067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MENGAPLIKASI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754880" y="3767328"/>
            <a:ext cx="30632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7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Menggunakan konsep untuk menyelesaikan persoalan.</a:t>
            </a:r>
            <a:endParaRPr lang="en-US" sz="1470" dirty="0"/>
          </a:p>
        </p:txBody>
      </p:sp>
      <p:sp>
        <p:nvSpPr>
          <p:cNvPr id="20" name="Text 18"/>
          <p:cNvSpPr/>
          <p:nvPr/>
        </p:nvSpPr>
        <p:spPr>
          <a:xfrm>
            <a:off x="4754880" y="4745736"/>
            <a:ext cx="3063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20" i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Susun rantai makanan dan prediksi perubahan populasi.</a:t>
            </a:r>
            <a:endParaRPr lang="en-US" sz="1320" dirty="0"/>
          </a:p>
        </p:txBody>
      </p:sp>
      <p:sp>
        <p:nvSpPr>
          <p:cNvPr id="21" name="Shape 19"/>
          <p:cNvSpPr/>
          <p:nvPr/>
        </p:nvSpPr>
        <p:spPr>
          <a:xfrm>
            <a:off x="8348472" y="2057400"/>
            <a:ext cx="3474720" cy="3602736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8595360" y="2368296"/>
            <a:ext cx="594360" cy="594360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8595360" y="2377440"/>
            <a:ext cx="5943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8577072" y="3255264"/>
            <a:ext cx="309067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MEREFLEKSI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577072" y="3767328"/>
            <a:ext cx="30632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7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Menilai alasan, proses, hasil, dan langkah perbaikan.</a:t>
            </a:r>
            <a:endParaRPr lang="en-US" sz="1470" dirty="0"/>
          </a:p>
        </p:txBody>
      </p:sp>
      <p:sp>
        <p:nvSpPr>
          <p:cNvPr id="26" name="Text 24"/>
          <p:cNvSpPr/>
          <p:nvPr/>
        </p:nvSpPr>
        <p:spPr>
          <a:xfrm>
            <a:off x="8577072" y="4745736"/>
            <a:ext cx="3063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20" i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Mengapa jawaban berubah setelah melihat bukti?</a:t>
            </a:r>
            <a:endParaRPr lang="en-US" sz="1320" dirty="0"/>
          </a:p>
        </p:txBody>
      </p:sp>
      <p:sp>
        <p:nvSpPr>
          <p:cNvPr id="27" name="Text 25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Sumber: BSKAP (2025), hlm. 8–9.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LANDASAN KONSEPTUAL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Dimensi profil lulusan dikembangkan secara relevan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Tidak semua dimensi harus dipaksakan muncul dalam setiap pembelajaran.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49808" y="2029968"/>
            <a:ext cx="2587752" cy="1207008"/>
          </a:xfrm>
          <a:prstGeom prst="roundRect">
            <a:avLst>
              <a:gd name="adj" fmla="val 984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905256" y="2240280"/>
            <a:ext cx="374904" cy="374904"/>
          </a:xfrm>
          <a:prstGeom prst="ellipse">
            <a:avLst/>
          </a:prstGeom>
          <a:solidFill>
            <a:srgbClr val="DBA452"/>
          </a:solidFill>
          <a:ln w="12700">
            <a:solidFill>
              <a:srgbClr val="DBA4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905256" y="2286000"/>
            <a:ext cx="374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08176" y="2276856"/>
            <a:ext cx="17465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Keimanan dan ketakwaan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639312" y="2029968"/>
            <a:ext cx="2587752" cy="1207008"/>
          </a:xfrm>
          <a:prstGeom prst="roundRect">
            <a:avLst>
              <a:gd name="adj" fmla="val 984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3794760" y="2240280"/>
            <a:ext cx="374904" cy="374904"/>
          </a:xfrm>
          <a:prstGeom prst="ellipse">
            <a:avLst/>
          </a:prstGeom>
          <a:solidFill>
            <a:srgbClr val="DBA452"/>
          </a:solidFill>
          <a:ln w="12700">
            <a:solidFill>
              <a:srgbClr val="DBA4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3794760" y="2286000"/>
            <a:ext cx="374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297680" y="2276856"/>
            <a:ext cx="17465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Kewargaan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528816" y="2029968"/>
            <a:ext cx="2587752" cy="1207008"/>
          </a:xfrm>
          <a:prstGeom prst="roundRect">
            <a:avLst>
              <a:gd name="adj" fmla="val 9848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684264" y="2240280"/>
            <a:ext cx="374904" cy="374904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6684264" y="2286000"/>
            <a:ext cx="374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187184" y="2276856"/>
            <a:ext cx="17465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Penalaran kritis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9418320" y="2029968"/>
            <a:ext cx="2587752" cy="1207008"/>
          </a:xfrm>
          <a:prstGeom prst="roundRect">
            <a:avLst>
              <a:gd name="adj" fmla="val 984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9573768" y="2240280"/>
            <a:ext cx="374904" cy="374904"/>
          </a:xfrm>
          <a:prstGeom prst="ellipse">
            <a:avLst/>
          </a:prstGeom>
          <a:solidFill>
            <a:srgbClr val="DBA452"/>
          </a:solidFill>
          <a:ln w="12700">
            <a:solidFill>
              <a:srgbClr val="DBA4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9573768" y="2286000"/>
            <a:ext cx="374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0076688" y="2276856"/>
            <a:ext cx="17465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Kreativitas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749808" y="3474720"/>
            <a:ext cx="2587752" cy="1207008"/>
          </a:xfrm>
          <a:prstGeom prst="roundRect">
            <a:avLst>
              <a:gd name="adj" fmla="val 9848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905256" y="3685032"/>
            <a:ext cx="374904" cy="374904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905256" y="3730752"/>
            <a:ext cx="374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408176" y="3721608"/>
            <a:ext cx="17465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Kolaborasi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3639312" y="3474720"/>
            <a:ext cx="2587752" cy="1207008"/>
          </a:xfrm>
          <a:prstGeom prst="roundRect">
            <a:avLst>
              <a:gd name="adj" fmla="val 984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3794760" y="3685032"/>
            <a:ext cx="374904" cy="374904"/>
          </a:xfrm>
          <a:prstGeom prst="ellipse">
            <a:avLst/>
          </a:prstGeom>
          <a:solidFill>
            <a:srgbClr val="DBA452"/>
          </a:solidFill>
          <a:ln w="12700">
            <a:solidFill>
              <a:srgbClr val="DBA4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3794760" y="3730752"/>
            <a:ext cx="374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4297680" y="3721608"/>
            <a:ext cx="17465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Kemandirian</a:t>
            </a:r>
            <a:endParaRPr lang="en-US" sz="1500" dirty="0"/>
          </a:p>
        </p:txBody>
      </p:sp>
      <p:sp>
        <p:nvSpPr>
          <p:cNvPr id="33" name="Shape 31"/>
          <p:cNvSpPr/>
          <p:nvPr/>
        </p:nvSpPr>
        <p:spPr>
          <a:xfrm>
            <a:off x="6528816" y="3474720"/>
            <a:ext cx="2587752" cy="1207008"/>
          </a:xfrm>
          <a:prstGeom prst="roundRect">
            <a:avLst>
              <a:gd name="adj" fmla="val 984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6684264" y="3685032"/>
            <a:ext cx="374904" cy="374904"/>
          </a:xfrm>
          <a:prstGeom prst="ellipse">
            <a:avLst/>
          </a:prstGeom>
          <a:solidFill>
            <a:srgbClr val="DBA452"/>
          </a:solidFill>
          <a:ln w="12700">
            <a:solidFill>
              <a:srgbClr val="DBA4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/>
          <p:nvPr/>
        </p:nvSpPr>
        <p:spPr>
          <a:xfrm>
            <a:off x="6684264" y="3730752"/>
            <a:ext cx="374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7187184" y="3721608"/>
            <a:ext cx="17465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Kesehatan</a:t>
            </a:r>
            <a:endParaRPr lang="en-US" sz="1500" dirty="0"/>
          </a:p>
        </p:txBody>
      </p:sp>
      <p:sp>
        <p:nvSpPr>
          <p:cNvPr id="37" name="Shape 35"/>
          <p:cNvSpPr/>
          <p:nvPr/>
        </p:nvSpPr>
        <p:spPr>
          <a:xfrm>
            <a:off x="9418320" y="3474720"/>
            <a:ext cx="2587752" cy="1207008"/>
          </a:xfrm>
          <a:prstGeom prst="roundRect">
            <a:avLst>
              <a:gd name="adj" fmla="val 9848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9573768" y="3685032"/>
            <a:ext cx="374904" cy="374904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/>
          <p:nvPr/>
        </p:nvSpPr>
        <p:spPr>
          <a:xfrm>
            <a:off x="9573768" y="3730752"/>
            <a:ext cx="374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10076688" y="3721608"/>
            <a:ext cx="17465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Komunikasi</a:t>
            </a:r>
            <a:endParaRPr lang="en-US" sz="1500" dirty="0"/>
          </a:p>
        </p:txBody>
      </p:sp>
      <p:sp>
        <p:nvSpPr>
          <p:cNvPr id="41" name="Shape 39"/>
          <p:cNvSpPr/>
          <p:nvPr/>
        </p:nvSpPr>
        <p:spPr>
          <a:xfrm>
            <a:off x="996696" y="5276088"/>
            <a:ext cx="10131552" cy="512064"/>
          </a:xfrm>
          <a:prstGeom prst="roundRect">
            <a:avLst>
              <a:gd name="adj" fmla="val 21429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/>
          <p:nvPr/>
        </p:nvSpPr>
        <p:spPr>
          <a:xfrm>
            <a:off x="1188720" y="5367528"/>
            <a:ext cx="97292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pada IPAS: penalaran kritis, kolaborasi, dan komunikasi.</a:t>
            </a:r>
            <a:endParaRPr lang="en-US" sz="1520" dirty="0"/>
          </a:p>
        </p:txBody>
      </p:sp>
      <p:sp>
        <p:nvSpPr>
          <p:cNvPr id="43" name="Text 41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Sumber: BSKAP (2025), hlm. 5.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MENYUSUN MODUL AJAR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Perencanaan dimulai dengan menganalisis CP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Capaian Pembelajaran perlu dijabarkan menjadi tujuan yang dapat dipelajari dan dinilai.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13232" y="2313432"/>
            <a:ext cx="2569464" cy="2340864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923544" y="2642616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CP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932688" y="3410712"/>
            <a:ext cx="205740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Kompetensi akhir fase</a:t>
            </a:r>
            <a:endParaRPr lang="en-US" sz="1540" dirty="0"/>
          </a:p>
        </p:txBody>
      </p:sp>
      <p:sp>
        <p:nvSpPr>
          <p:cNvPr id="12" name="Text 10"/>
          <p:cNvSpPr/>
          <p:nvPr/>
        </p:nvSpPr>
        <p:spPr>
          <a:xfrm>
            <a:off x="3337560" y="3273552"/>
            <a:ext cx="237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DBA45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3593592" y="2313432"/>
            <a:ext cx="2569464" cy="2340864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3803904" y="2642616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3813048" y="3410712"/>
            <a:ext cx="205740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Tujuan yang lebih spesifik</a:t>
            </a:r>
            <a:endParaRPr lang="en-US" sz="1540" dirty="0"/>
          </a:p>
        </p:txBody>
      </p:sp>
      <p:sp>
        <p:nvSpPr>
          <p:cNvPr id="16" name="Text 14"/>
          <p:cNvSpPr/>
          <p:nvPr/>
        </p:nvSpPr>
        <p:spPr>
          <a:xfrm>
            <a:off x="6217920" y="3273552"/>
            <a:ext cx="237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DBA45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6473952" y="2313432"/>
            <a:ext cx="2569464" cy="2340864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6684264" y="2642616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ALUR TP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6693408" y="3410712"/>
            <a:ext cx="205740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Urutan tujuan belajar</a:t>
            </a:r>
            <a:endParaRPr lang="en-US" sz="1540" dirty="0"/>
          </a:p>
        </p:txBody>
      </p:sp>
      <p:sp>
        <p:nvSpPr>
          <p:cNvPr id="20" name="Text 18"/>
          <p:cNvSpPr/>
          <p:nvPr/>
        </p:nvSpPr>
        <p:spPr>
          <a:xfrm>
            <a:off x="9098280" y="3273552"/>
            <a:ext cx="237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DBA45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9354312" y="2313432"/>
            <a:ext cx="2569464" cy="2340864"/>
          </a:xfrm>
          <a:prstGeom prst="roundRect">
            <a:avLst>
              <a:gd name="adj" fmla="val 6250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564624" y="2642616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RENCANA</a:t>
            </a:r>
            <a:endParaRPr lang="en-US" sz="2700" dirty="0"/>
          </a:p>
        </p:txBody>
      </p:sp>
      <p:sp>
        <p:nvSpPr>
          <p:cNvPr id="23" name="Text 21"/>
          <p:cNvSpPr/>
          <p:nvPr/>
        </p:nvSpPr>
        <p:spPr>
          <a:xfrm>
            <a:off x="9573768" y="3410712"/>
            <a:ext cx="205740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Kegiatan dan asesmen</a:t>
            </a:r>
            <a:endParaRPr lang="en-US" sz="1540" dirty="0"/>
          </a:p>
        </p:txBody>
      </p:sp>
      <p:sp>
        <p:nvSpPr>
          <p:cNvPr id="24" name="Text 22"/>
          <p:cNvSpPr/>
          <p:nvPr/>
        </p:nvSpPr>
        <p:spPr>
          <a:xfrm>
            <a:off x="1033272" y="5184648"/>
            <a:ext cx="1003096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workshop menggunakan tujuan pembelajaran IPAS Fase C tentang hubungan antarmakhluk hidup dan keseimbangan ekosistem.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Sumber: BSKAP (2025), hlm. 15–16.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MERUMUSKAN TUJUAN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Dari CP menjadi TP yang dapat dibuktikan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Kompetensi dan materi dirumuskan lebih spesifik sebelum kegiatan disusun.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95528" y="1911096"/>
            <a:ext cx="10607040" cy="1014984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1005840" y="2157984"/>
            <a:ext cx="457200" cy="457200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005840" y="2167128"/>
            <a:ext cx="457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627632" y="2075688"/>
            <a:ext cx="2551176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2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CAPAIAN</a:t>
            </a:r>
            <a:endParaRPr lang="en-US" sz="1620" dirty="0"/>
          </a:p>
          <a:p>
            <a:pPr algn="l" indent="0" marL="0">
              <a:buNone/>
            </a:pPr>
            <a:r>
              <a:rPr lang="en-US" sz="162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PEMBELAJARAN</a:t>
            </a:r>
            <a:endParaRPr lang="en-US" sz="1620" dirty="0"/>
          </a:p>
        </p:txBody>
      </p:sp>
      <p:sp>
        <p:nvSpPr>
          <p:cNvPr id="13" name="Text 11"/>
          <p:cNvSpPr/>
          <p:nvPr/>
        </p:nvSpPr>
        <p:spPr>
          <a:xfrm>
            <a:off x="4572000" y="2048256"/>
            <a:ext cx="6355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Kompetensi akhir fase; dibaca dari dokumen CP mata pelajaran yang berlaku.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795528" y="3108960"/>
            <a:ext cx="10607040" cy="1014984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1005840" y="3355848"/>
            <a:ext cx="457200" cy="457200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1005840" y="3364992"/>
            <a:ext cx="457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627632" y="3273552"/>
            <a:ext cx="2551176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2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TUJUAN</a:t>
            </a:r>
            <a:endParaRPr lang="en-US" sz="1620" dirty="0"/>
          </a:p>
          <a:p>
            <a:pPr algn="l" indent="0" marL="0">
              <a:buNone/>
            </a:pPr>
            <a:r>
              <a:rPr lang="en-US" sz="162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PEMBELAJARAN</a:t>
            </a:r>
            <a:endParaRPr lang="en-US" sz="1620" dirty="0"/>
          </a:p>
        </p:txBody>
      </p:sp>
      <p:sp>
        <p:nvSpPr>
          <p:cNvPr id="18" name="Text 16"/>
          <p:cNvSpPr/>
          <p:nvPr/>
        </p:nvSpPr>
        <p:spPr>
          <a:xfrm>
            <a:off x="4572000" y="3246120"/>
            <a:ext cx="6355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Kompetensi dan konten spesifik, misalnya: menganalisis dampak perubahan populasi di sawah.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795528" y="4306824"/>
            <a:ext cx="10607040" cy="1014984"/>
          </a:xfrm>
          <a:prstGeom prst="roundRect">
            <a:avLst>
              <a:gd name="adj" fmla="val 13514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1005840" y="4553712"/>
            <a:ext cx="457200" cy="457200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1005840" y="4562856"/>
            <a:ext cx="457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627632" y="4471416"/>
            <a:ext cx="2551176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2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BUKTI BELAJAR</a:t>
            </a:r>
            <a:endParaRPr lang="en-US" sz="1620" dirty="0"/>
          </a:p>
        </p:txBody>
      </p:sp>
      <p:sp>
        <p:nvSpPr>
          <p:cNvPr id="23" name="Text 21"/>
          <p:cNvSpPr/>
          <p:nvPr/>
        </p:nvSpPr>
        <p:spPr>
          <a:xfrm>
            <a:off x="4572000" y="4443984"/>
            <a:ext cx="6355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Murid menyajikan prediksi dan alasan berdasarkan hubungan antarpopulasi.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CP merupakan rujukan utama; contoh TP ini ilustratif, bukan kutipan langsung CP. BSKAP (2025), hlm. 15–24.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MENYUSUN MODUL AJAR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Empat bagian utama perencanaan pembelajaran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kerangka pada Panduan Pembelajaran dan Asesmen Edisi Revisi 2025.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04088" y="1975104"/>
            <a:ext cx="5440680" cy="155448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96112" y="2130552"/>
            <a:ext cx="81381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1755648" y="2157984"/>
            <a:ext cx="4069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Identifikasi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755648" y="2660904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Kesiapan murid, karakteristik materi, dimensi profil lulusan</a:t>
            </a:r>
            <a:endParaRPr lang="en-US" sz="1410" dirty="0"/>
          </a:p>
        </p:txBody>
      </p:sp>
      <p:sp>
        <p:nvSpPr>
          <p:cNvPr id="13" name="Shape 11"/>
          <p:cNvSpPr/>
          <p:nvPr/>
        </p:nvSpPr>
        <p:spPr>
          <a:xfrm>
            <a:off x="6492240" y="1975104"/>
            <a:ext cx="5440680" cy="155448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6684264" y="2130552"/>
            <a:ext cx="81381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7543800" y="2157984"/>
            <a:ext cx="4069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Desain pembelajaran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543800" y="2660904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Tujuan; praktik pedagogis, kemitraan, lingkungan, pemanfaatan digital</a:t>
            </a:r>
            <a:endParaRPr lang="en-US" sz="1410" dirty="0"/>
          </a:p>
        </p:txBody>
      </p:sp>
      <p:sp>
        <p:nvSpPr>
          <p:cNvPr id="17" name="Shape 15"/>
          <p:cNvSpPr/>
          <p:nvPr/>
        </p:nvSpPr>
        <p:spPr>
          <a:xfrm>
            <a:off x="704088" y="3712464"/>
            <a:ext cx="5440680" cy="155448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96112" y="3867912"/>
            <a:ext cx="81381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2500" dirty="0"/>
          </a:p>
        </p:txBody>
      </p:sp>
      <p:sp>
        <p:nvSpPr>
          <p:cNvPr id="19" name="Text 17"/>
          <p:cNvSpPr/>
          <p:nvPr/>
        </p:nvSpPr>
        <p:spPr>
          <a:xfrm>
            <a:off x="1755648" y="3895344"/>
            <a:ext cx="4069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Pengalaman belajar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55648" y="4398264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Aktivitas memahami, mengaplikasi, dan merefleksi</a:t>
            </a:r>
            <a:endParaRPr lang="en-US" sz="1410" dirty="0"/>
          </a:p>
        </p:txBody>
      </p:sp>
      <p:sp>
        <p:nvSpPr>
          <p:cNvPr id="21" name="Shape 19"/>
          <p:cNvSpPr/>
          <p:nvPr/>
        </p:nvSpPr>
        <p:spPr>
          <a:xfrm>
            <a:off x="6492240" y="3712464"/>
            <a:ext cx="5440680" cy="155448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6684264" y="3867912"/>
            <a:ext cx="81381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DBA45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2500" dirty="0"/>
          </a:p>
        </p:txBody>
      </p:sp>
      <p:sp>
        <p:nvSpPr>
          <p:cNvPr id="23" name="Text 21"/>
          <p:cNvSpPr/>
          <p:nvPr/>
        </p:nvSpPr>
        <p:spPr>
          <a:xfrm>
            <a:off x="7543800" y="3895344"/>
            <a:ext cx="4069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Asesmen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7543800" y="4398264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Bukti belajar di awal (bila diperlukan), proses, dan akhir</a:t>
            </a:r>
            <a:endParaRPr lang="en-US" sz="1410" dirty="0"/>
          </a:p>
        </p:txBody>
      </p:sp>
      <p:sp>
        <p:nvSpPr>
          <p:cNvPr id="25" name="Text 23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Format dapat disesuaikan kebutuhan sekolah; ini contoh kerangka resmi, bukan formulir tunggal yang wajib disalin. BSKAP (2025), hlm. 27–31.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PERENCANAAN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Contoh IPAS Kelas V: identifikasi kebutuhan belajar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Topik: Ekosistem Sawah • Fase C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49808" y="1920240"/>
            <a:ext cx="10716768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987552" y="2075688"/>
            <a:ext cx="29260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Karakteristik murid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840480" y="2039112"/>
            <a:ext cx="725119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Murid mengenal tumbuhan dan hewan di sekitarnya, tetapi belum tentu memahami hubungan antarpopulasi.</a:t>
            </a:r>
            <a:endParaRPr lang="en-US" sz="1510" dirty="0"/>
          </a:p>
        </p:txBody>
      </p:sp>
      <p:sp>
        <p:nvSpPr>
          <p:cNvPr id="12" name="Shape 10"/>
          <p:cNvSpPr/>
          <p:nvPr/>
        </p:nvSpPr>
        <p:spPr>
          <a:xfrm>
            <a:off x="749808" y="2880360"/>
            <a:ext cx="10716768" cy="822960"/>
          </a:xfrm>
          <a:prstGeom prst="roundRect">
            <a:avLst>
              <a:gd name="adj" fmla="val 11111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987552" y="3035808"/>
            <a:ext cx="29260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Kesiapan awal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840480" y="2999232"/>
            <a:ext cx="725119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Pertanyaan: “Apa yang terjadi pada padi jika jumlah belalang bertambah?”</a:t>
            </a:r>
            <a:endParaRPr lang="en-US" sz="1510" dirty="0"/>
          </a:p>
        </p:txBody>
      </p:sp>
      <p:sp>
        <p:nvSpPr>
          <p:cNvPr id="15" name="Shape 13"/>
          <p:cNvSpPr/>
          <p:nvPr/>
        </p:nvSpPr>
        <p:spPr>
          <a:xfrm>
            <a:off x="749808" y="3840480"/>
            <a:ext cx="10716768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987552" y="3995928"/>
            <a:ext cx="29260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Karakteristik materi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3840480" y="3959352"/>
            <a:ext cx="725119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Peran organisme, rantai makanan, aliran energi, dan keseimbangan ekosistem.</a:t>
            </a:r>
            <a:endParaRPr lang="en-US" sz="1510" dirty="0"/>
          </a:p>
        </p:txBody>
      </p:sp>
      <p:sp>
        <p:nvSpPr>
          <p:cNvPr id="18" name="Shape 16"/>
          <p:cNvSpPr/>
          <p:nvPr/>
        </p:nvSpPr>
        <p:spPr>
          <a:xfrm>
            <a:off x="749808" y="4800600"/>
            <a:ext cx="10716768" cy="822960"/>
          </a:xfrm>
          <a:prstGeom prst="roundRect">
            <a:avLst>
              <a:gd name="adj" fmla="val 11111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987552" y="4956048"/>
            <a:ext cx="29260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Dimensi yang dipilih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3840480" y="4919472"/>
            <a:ext cx="725119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Penalaran kritis, kolaborasi, komunikasi.</a:t>
            </a:r>
            <a:endParaRPr lang="en-US" sz="1510" dirty="0"/>
          </a:p>
        </p:txBody>
      </p:sp>
      <p:sp>
        <p:nvSpPr>
          <p:cNvPr id="21" name="Text 19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ilustratif pengisian kerangka BSKAP (2025), hlm. 27 dan 30.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PERENCANAAN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Tiga tujuan pembelajaran yang saling bertahap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Setiap tujuan menjadi dasar materi, aktivitas, dan kuis dalam media.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68096" y="1993392"/>
            <a:ext cx="10597896" cy="987552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987552" y="2258568"/>
            <a:ext cx="1024128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088136" y="227137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368296" y="2167128"/>
            <a:ext cx="84856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Mengidentifikasi dan menjelaskan peran produsen serta konsumen di sawah.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768096" y="3182112"/>
            <a:ext cx="10597896" cy="987552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987552" y="3447288"/>
            <a:ext cx="1024128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1088136" y="346009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2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368296" y="3355848"/>
            <a:ext cx="84856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Menyusun dan menjelaskan rantai makanan serta arah aliran energi.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768096" y="4370832"/>
            <a:ext cx="10597896" cy="987552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987552" y="4636008"/>
            <a:ext cx="1024128" cy="310896"/>
          </a:xfrm>
          <a:prstGeom prst="roundRect">
            <a:avLst>
              <a:gd name="adj" fmla="val 38235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1088136" y="464881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368296" y="4544568"/>
            <a:ext cx="84856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Menganalisis dan memprediksi dampak perubahan populasi di sawah disertai alasan.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886968" y="5824728"/>
            <a:ext cx="104058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80" i="1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Rumusan TP diselaraskan dengan CP, alur tujuan pembelajaran, dan kebutuhan murid.</a:t>
            </a:r>
            <a:endParaRPr lang="en-US" sz="13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TAKSONOMI DALAM PEMBELAJARAN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Taksonomi Bloom: merancang tuntutan berpikir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Enam proses kognitif membantu menyusun TP, aktivitas, dan pertanyaan.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68096" y="1810512"/>
            <a:ext cx="10698480" cy="585216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996696" y="1929384"/>
            <a:ext cx="603504" cy="310896"/>
          </a:xfrm>
          <a:prstGeom prst="roundRect">
            <a:avLst>
              <a:gd name="adj" fmla="val 38235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097280" y="1942186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920240" y="1911096"/>
            <a:ext cx="281635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7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Mengingat</a:t>
            </a:r>
            <a:endParaRPr lang="en-US" sz="1670" dirty="0"/>
          </a:p>
        </p:txBody>
      </p:sp>
      <p:sp>
        <p:nvSpPr>
          <p:cNvPr id="13" name="Text 11"/>
          <p:cNvSpPr/>
          <p:nvPr/>
        </p:nvSpPr>
        <p:spPr>
          <a:xfrm>
            <a:off x="4736592" y="1911096"/>
            <a:ext cx="6309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Menyebutkan organisme sawah</a:t>
            </a:r>
            <a:endParaRPr lang="en-US" sz="1540" dirty="0"/>
          </a:p>
        </p:txBody>
      </p:sp>
      <p:sp>
        <p:nvSpPr>
          <p:cNvPr id="14" name="Shape 12"/>
          <p:cNvSpPr/>
          <p:nvPr/>
        </p:nvSpPr>
        <p:spPr>
          <a:xfrm>
            <a:off x="768096" y="2482596"/>
            <a:ext cx="10698480" cy="585216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996696" y="2601468"/>
            <a:ext cx="603504" cy="310896"/>
          </a:xfrm>
          <a:prstGeom prst="roundRect">
            <a:avLst>
              <a:gd name="adj" fmla="val 38235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1097280" y="2614270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920240" y="2583180"/>
            <a:ext cx="281635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7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Memahami</a:t>
            </a:r>
            <a:endParaRPr lang="en-US" sz="1670" dirty="0"/>
          </a:p>
        </p:txBody>
      </p:sp>
      <p:sp>
        <p:nvSpPr>
          <p:cNvPr id="18" name="Text 16"/>
          <p:cNvSpPr/>
          <p:nvPr/>
        </p:nvSpPr>
        <p:spPr>
          <a:xfrm>
            <a:off x="4736592" y="2583180"/>
            <a:ext cx="6309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Menjelaskan arti arah panah</a:t>
            </a:r>
            <a:endParaRPr lang="en-US" sz="1540" dirty="0"/>
          </a:p>
        </p:txBody>
      </p:sp>
      <p:sp>
        <p:nvSpPr>
          <p:cNvPr id="19" name="Shape 17"/>
          <p:cNvSpPr/>
          <p:nvPr/>
        </p:nvSpPr>
        <p:spPr>
          <a:xfrm>
            <a:off x="768096" y="3154680"/>
            <a:ext cx="10698480" cy="585216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996696" y="3273552"/>
            <a:ext cx="603504" cy="310896"/>
          </a:xfrm>
          <a:prstGeom prst="roundRect">
            <a:avLst>
              <a:gd name="adj" fmla="val 38235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1097280" y="3286354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920240" y="3255264"/>
            <a:ext cx="281635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7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Menerapkan</a:t>
            </a:r>
            <a:endParaRPr lang="en-US" sz="1670" dirty="0"/>
          </a:p>
        </p:txBody>
      </p:sp>
      <p:sp>
        <p:nvSpPr>
          <p:cNvPr id="23" name="Text 21"/>
          <p:cNvSpPr/>
          <p:nvPr/>
        </p:nvSpPr>
        <p:spPr>
          <a:xfrm>
            <a:off x="4736592" y="3255264"/>
            <a:ext cx="6309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Menyusun rantai makanan</a:t>
            </a:r>
            <a:endParaRPr lang="en-US" sz="1540" dirty="0"/>
          </a:p>
        </p:txBody>
      </p:sp>
      <p:sp>
        <p:nvSpPr>
          <p:cNvPr id="24" name="Shape 22"/>
          <p:cNvSpPr/>
          <p:nvPr/>
        </p:nvSpPr>
        <p:spPr>
          <a:xfrm>
            <a:off x="768096" y="3826764"/>
            <a:ext cx="10698480" cy="585216"/>
          </a:xfrm>
          <a:prstGeom prst="roundRect">
            <a:avLst>
              <a:gd name="adj" fmla="val 18750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996696" y="3945636"/>
            <a:ext cx="603504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1097280" y="3958438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C4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920240" y="3927348"/>
            <a:ext cx="281635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7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Menganalisis</a:t>
            </a:r>
            <a:endParaRPr lang="en-US" sz="1670" dirty="0"/>
          </a:p>
        </p:txBody>
      </p:sp>
      <p:sp>
        <p:nvSpPr>
          <p:cNvPr id="28" name="Text 26"/>
          <p:cNvSpPr/>
          <p:nvPr/>
        </p:nvSpPr>
        <p:spPr>
          <a:xfrm>
            <a:off x="4736592" y="3927348"/>
            <a:ext cx="6309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Menganalisis dampak katak berkurang</a:t>
            </a:r>
            <a:endParaRPr lang="en-US" sz="1540" dirty="0"/>
          </a:p>
        </p:txBody>
      </p:sp>
      <p:sp>
        <p:nvSpPr>
          <p:cNvPr id="29" name="Shape 27"/>
          <p:cNvSpPr/>
          <p:nvPr/>
        </p:nvSpPr>
        <p:spPr>
          <a:xfrm>
            <a:off x="768096" y="4498848"/>
            <a:ext cx="10698480" cy="585216"/>
          </a:xfrm>
          <a:prstGeom prst="roundRect">
            <a:avLst>
              <a:gd name="adj" fmla="val 18750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996696" y="4617720"/>
            <a:ext cx="603504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1097280" y="4630522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C5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1920240" y="4599432"/>
            <a:ext cx="281635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7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Mengevaluasi</a:t>
            </a:r>
            <a:endParaRPr lang="en-US" sz="1670" dirty="0"/>
          </a:p>
        </p:txBody>
      </p:sp>
      <p:sp>
        <p:nvSpPr>
          <p:cNvPr id="33" name="Text 31"/>
          <p:cNvSpPr/>
          <p:nvPr/>
        </p:nvSpPr>
        <p:spPr>
          <a:xfrm>
            <a:off x="4736592" y="4599432"/>
            <a:ext cx="6309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Menilai alasan dari dua prediksi</a:t>
            </a:r>
            <a:endParaRPr lang="en-US" sz="1540" dirty="0"/>
          </a:p>
        </p:txBody>
      </p:sp>
      <p:sp>
        <p:nvSpPr>
          <p:cNvPr id="34" name="Shape 32"/>
          <p:cNvSpPr/>
          <p:nvPr/>
        </p:nvSpPr>
        <p:spPr>
          <a:xfrm>
            <a:off x="768096" y="5170932"/>
            <a:ext cx="10698480" cy="585216"/>
          </a:xfrm>
          <a:prstGeom prst="roundRect">
            <a:avLst>
              <a:gd name="adj" fmla="val 18750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996696" y="5289804"/>
            <a:ext cx="603504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/>
          <p:nvPr/>
        </p:nvSpPr>
        <p:spPr>
          <a:xfrm>
            <a:off x="1097280" y="5302606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C6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1920240" y="5271516"/>
            <a:ext cx="281635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7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Mencipta</a:t>
            </a:r>
            <a:endParaRPr lang="en-US" sz="1670" dirty="0"/>
          </a:p>
        </p:txBody>
      </p:sp>
      <p:sp>
        <p:nvSpPr>
          <p:cNvPr id="38" name="Text 36"/>
          <p:cNvSpPr/>
          <p:nvPr/>
        </p:nvSpPr>
        <p:spPr>
          <a:xfrm>
            <a:off x="4736592" y="5271516"/>
            <a:ext cx="6309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Merancang solusi menjaga ekosistem</a:t>
            </a:r>
            <a:endParaRPr lang="en-US" sz="1540" dirty="0"/>
          </a:p>
        </p:txBody>
      </p:sp>
      <p:sp>
        <p:nvSpPr>
          <p:cNvPr id="39" name="Text 37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Taksonomi Bloom revisi (Anderson &amp; Krathwohl) dirangkum dalam BSKAP (2025), Lampiran 1, hlm. 77–78.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TAKSONOMI DALAM PEMBELAJARAN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Taksonomi SOLO: menilai kedalaman jawaban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Kualitas pemahaman dinilai dari struktur hubungan antargagasan.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68096" y="1837944"/>
            <a:ext cx="10680192" cy="667512"/>
          </a:xfrm>
          <a:prstGeom prst="roundRect">
            <a:avLst>
              <a:gd name="adj" fmla="val 1369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950976" y="1993392"/>
            <a:ext cx="2331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Prastruktural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291840" y="1929384"/>
            <a:ext cx="35112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Belum memahami konsep</a:t>
            </a:r>
            <a:endParaRPr lang="en-US" sz="1420" dirty="0"/>
          </a:p>
        </p:txBody>
      </p:sp>
      <p:sp>
        <p:nvSpPr>
          <p:cNvPr id="12" name="Text 10"/>
          <p:cNvSpPr/>
          <p:nvPr/>
        </p:nvSpPr>
        <p:spPr>
          <a:xfrm>
            <a:off x="6967728" y="1920240"/>
            <a:ext cx="422452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8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“Katak adalah tumbuhan.”</a:t>
            </a:r>
            <a:endParaRPr lang="en-US" sz="1380" dirty="0"/>
          </a:p>
        </p:txBody>
      </p:sp>
      <p:sp>
        <p:nvSpPr>
          <p:cNvPr id="13" name="Shape 11"/>
          <p:cNvSpPr/>
          <p:nvPr/>
        </p:nvSpPr>
        <p:spPr>
          <a:xfrm>
            <a:off x="768096" y="2615184"/>
            <a:ext cx="10680192" cy="667512"/>
          </a:xfrm>
          <a:prstGeom prst="roundRect">
            <a:avLst>
              <a:gd name="adj" fmla="val 13699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950976" y="2770632"/>
            <a:ext cx="2331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Unistruktural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291840" y="2706624"/>
            <a:ext cx="35112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Memahami satu aspek</a:t>
            </a:r>
            <a:endParaRPr lang="en-US" sz="1420" dirty="0"/>
          </a:p>
        </p:txBody>
      </p:sp>
      <p:sp>
        <p:nvSpPr>
          <p:cNvPr id="16" name="Text 14"/>
          <p:cNvSpPr/>
          <p:nvPr/>
        </p:nvSpPr>
        <p:spPr>
          <a:xfrm>
            <a:off x="6967728" y="2697480"/>
            <a:ext cx="422452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8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“Katak memakan belalang.”</a:t>
            </a:r>
            <a:endParaRPr lang="en-US" sz="1380" dirty="0"/>
          </a:p>
        </p:txBody>
      </p:sp>
      <p:sp>
        <p:nvSpPr>
          <p:cNvPr id="17" name="Shape 15"/>
          <p:cNvSpPr/>
          <p:nvPr/>
        </p:nvSpPr>
        <p:spPr>
          <a:xfrm>
            <a:off x="768096" y="3392424"/>
            <a:ext cx="10680192" cy="667512"/>
          </a:xfrm>
          <a:prstGeom prst="roundRect">
            <a:avLst>
              <a:gd name="adj" fmla="val 1369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950976" y="3547872"/>
            <a:ext cx="2331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Multistruktural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291840" y="3483864"/>
            <a:ext cx="35112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Menyebut beberapa fakta, belum terhubung</a:t>
            </a:r>
            <a:endParaRPr lang="en-US" sz="1420" dirty="0"/>
          </a:p>
        </p:txBody>
      </p:sp>
      <p:sp>
        <p:nvSpPr>
          <p:cNvPr id="20" name="Text 18"/>
          <p:cNvSpPr/>
          <p:nvPr/>
        </p:nvSpPr>
        <p:spPr>
          <a:xfrm>
            <a:off x="6967728" y="3474720"/>
            <a:ext cx="422452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8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“Ada padi, belalang, katak, ular, elang.”</a:t>
            </a:r>
            <a:endParaRPr lang="en-US" sz="1380" dirty="0"/>
          </a:p>
        </p:txBody>
      </p:sp>
      <p:sp>
        <p:nvSpPr>
          <p:cNvPr id="21" name="Shape 19"/>
          <p:cNvSpPr/>
          <p:nvPr/>
        </p:nvSpPr>
        <p:spPr>
          <a:xfrm>
            <a:off x="768096" y="4169664"/>
            <a:ext cx="10680192" cy="667512"/>
          </a:xfrm>
          <a:prstGeom prst="roundRect">
            <a:avLst>
              <a:gd name="adj" fmla="val 13699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50976" y="4325112"/>
            <a:ext cx="2331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Relasional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291840" y="4261104"/>
            <a:ext cx="35112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Menghubungkan fakta secara masuk akal</a:t>
            </a:r>
            <a:endParaRPr lang="en-US" sz="1420" dirty="0"/>
          </a:p>
        </p:txBody>
      </p:sp>
      <p:sp>
        <p:nvSpPr>
          <p:cNvPr id="24" name="Text 22"/>
          <p:cNvSpPr/>
          <p:nvPr/>
        </p:nvSpPr>
        <p:spPr>
          <a:xfrm>
            <a:off x="6967728" y="4251960"/>
            <a:ext cx="422452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8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“Katak berkurang → belalang bisa meningkat → padi tertekan.”</a:t>
            </a:r>
            <a:endParaRPr lang="en-US" sz="1380" dirty="0"/>
          </a:p>
        </p:txBody>
      </p:sp>
      <p:sp>
        <p:nvSpPr>
          <p:cNvPr id="25" name="Shape 23"/>
          <p:cNvSpPr/>
          <p:nvPr/>
        </p:nvSpPr>
        <p:spPr>
          <a:xfrm>
            <a:off x="768096" y="4946904"/>
            <a:ext cx="10680192" cy="667512"/>
          </a:xfrm>
          <a:prstGeom prst="roundRect">
            <a:avLst>
              <a:gd name="adj" fmla="val 1369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950976" y="5102352"/>
            <a:ext cx="2331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Abstrak diperluas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3291840" y="5038344"/>
            <a:ext cx="35112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Mentransfer konsep ke situasi baru</a:t>
            </a:r>
            <a:endParaRPr lang="en-US" sz="1420" dirty="0"/>
          </a:p>
        </p:txBody>
      </p:sp>
      <p:sp>
        <p:nvSpPr>
          <p:cNvPr id="28" name="Text 26"/>
          <p:cNvSpPr/>
          <p:nvPr/>
        </p:nvSpPr>
        <p:spPr>
          <a:xfrm>
            <a:off x="6967728" y="5029200"/>
            <a:ext cx="422452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8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Mengusulkan cara mengendalikan hama dengan mempertimbangkan dampaknya.</a:t>
            </a:r>
            <a:endParaRPr lang="en-US" sz="1380" dirty="0"/>
          </a:p>
        </p:txBody>
      </p:sp>
      <p:sp>
        <p:nvSpPr>
          <p:cNvPr id="29" name="Text 27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Sumber: BSKAP (2025), Lampiran 1, hlm. 74–77. Contoh respons sawah disusun untuk IHT.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TAKSONOMI DALAM PEMBELAJARAN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Bloom dan SOLO saling melengkapi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Keduanya dapat digunakan bersama, tetapi bukan pasangan tingkat yang identik.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49808" y="1911096"/>
            <a:ext cx="5221224" cy="3410712"/>
          </a:xfrm>
          <a:prstGeom prst="roundRect">
            <a:avLst>
              <a:gd name="adj" fmla="val 455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1042416" y="2167128"/>
            <a:ext cx="1197864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143000" y="2179930"/>
            <a:ext cx="9966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BLOOM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51560" y="2734056"/>
            <a:ext cx="454456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Proses berpikir yang dituntut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060704" y="3675888"/>
            <a:ext cx="4553712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Kata kerja/aksi kognitif pada TP dan butir tugas: menjelaskan, menerapkan, menganalisis, mengevaluasi.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63056" y="1911096"/>
            <a:ext cx="5221224" cy="3410712"/>
          </a:xfrm>
          <a:prstGeom prst="roundRect">
            <a:avLst>
              <a:gd name="adj" fmla="val 4558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455664" y="2167128"/>
            <a:ext cx="1133856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6556248" y="2179930"/>
            <a:ext cx="932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SOLO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55664" y="2734056"/>
            <a:ext cx="454456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Struktur kualitas jawaban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464808" y="3675888"/>
            <a:ext cx="4553712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Sejauh mana jawaban menghubungkan bukti, menjelaskan sebab-akibat, dan memperluas gagasan.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1024128" y="5577840"/>
            <a:ext cx="10094976" cy="402336"/>
          </a:xfrm>
          <a:prstGeom prst="roundRect">
            <a:avLst>
              <a:gd name="adj" fmla="val 25000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1216152" y="5660136"/>
            <a:ext cx="97017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Soal C4 tidak otomatis menghasilkan jawaban SOLO relasional; kualitas respons tetap harus diperiksa.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Rujukan konsep: BSKAP (2025), hlm. 16; Lampiran 1, hlm. 74–78.</a:t>
            </a:r>
            <a:endParaRPr lang="en-US" sz="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TAKSONOMI DALAM PEMBELAJARAN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Contoh penerapan Bloom dan SOLO pada tiga TP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Level kognitif dipilih sesuai kompetensi; SOLO digunakan untuk membaca mutu respons.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59536" y="1929384"/>
            <a:ext cx="1179576" cy="502920"/>
          </a:xfrm>
          <a:prstGeom prst="roundRect">
            <a:avLst>
              <a:gd name="adj" fmla="val 14545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914400" y="2011680"/>
            <a:ext cx="10698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TUJUAN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2212848" y="1929384"/>
            <a:ext cx="4069080" cy="502920"/>
          </a:xfrm>
          <a:prstGeom prst="roundRect">
            <a:avLst>
              <a:gd name="adj" fmla="val 14545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2267712" y="2011680"/>
            <a:ext cx="395935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KOMPETENSI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73952" y="1929384"/>
            <a:ext cx="2258568" cy="502920"/>
          </a:xfrm>
          <a:prstGeom prst="roundRect">
            <a:avLst>
              <a:gd name="adj" fmla="val 14545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6528816" y="2011680"/>
            <a:ext cx="21488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6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BLOOM (ILUSTRASI)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8951976" y="1929384"/>
            <a:ext cx="2450592" cy="502920"/>
          </a:xfrm>
          <a:prstGeom prst="roundRect">
            <a:avLst>
              <a:gd name="adj" fmla="val 14545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9006840" y="2011680"/>
            <a:ext cx="23408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6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SOLO (SASARAN)</a:t>
            </a:r>
            <a:endParaRPr lang="en-US" sz="1060" dirty="0"/>
          </a:p>
        </p:txBody>
      </p:sp>
      <p:sp>
        <p:nvSpPr>
          <p:cNvPr id="17" name="Shape 15"/>
          <p:cNvSpPr/>
          <p:nvPr/>
        </p:nvSpPr>
        <p:spPr>
          <a:xfrm>
            <a:off x="859536" y="2596896"/>
            <a:ext cx="1179576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978408" y="2706624"/>
            <a:ext cx="96926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1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2212848" y="2596896"/>
            <a:ext cx="4069080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2331720" y="2706624"/>
            <a:ext cx="385876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Mengelompokkan peran organisme</a:t>
            </a:r>
            <a:endParaRPr lang="en-US" sz="1430" dirty="0"/>
          </a:p>
        </p:txBody>
      </p:sp>
      <p:sp>
        <p:nvSpPr>
          <p:cNvPr id="21" name="Shape 19"/>
          <p:cNvSpPr/>
          <p:nvPr/>
        </p:nvSpPr>
        <p:spPr>
          <a:xfrm>
            <a:off x="6473952" y="2596896"/>
            <a:ext cx="2258568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6592824" y="2706624"/>
            <a:ext cx="2048256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C2 — memahami</a:t>
            </a:r>
            <a:endParaRPr lang="en-US" sz="1430" dirty="0"/>
          </a:p>
        </p:txBody>
      </p:sp>
      <p:sp>
        <p:nvSpPr>
          <p:cNvPr id="23" name="Shape 21"/>
          <p:cNvSpPr/>
          <p:nvPr/>
        </p:nvSpPr>
        <p:spPr>
          <a:xfrm>
            <a:off x="8951976" y="2596896"/>
            <a:ext cx="2450592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9070848" y="2706624"/>
            <a:ext cx="22402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Uni → multi</a:t>
            </a:r>
            <a:endParaRPr lang="en-US" sz="1430" dirty="0"/>
          </a:p>
        </p:txBody>
      </p:sp>
      <p:sp>
        <p:nvSpPr>
          <p:cNvPr id="25" name="Shape 23"/>
          <p:cNvSpPr/>
          <p:nvPr/>
        </p:nvSpPr>
        <p:spPr>
          <a:xfrm>
            <a:off x="859536" y="3584448"/>
            <a:ext cx="1179576" cy="832104"/>
          </a:xfrm>
          <a:prstGeom prst="roundRect">
            <a:avLst>
              <a:gd name="adj" fmla="val 10989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978408" y="3694176"/>
            <a:ext cx="96926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2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2212848" y="3584448"/>
            <a:ext cx="4069080" cy="832104"/>
          </a:xfrm>
          <a:prstGeom prst="roundRect">
            <a:avLst>
              <a:gd name="adj" fmla="val 10989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2331720" y="3694176"/>
            <a:ext cx="385876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Menjelaskan arah aliran energi</a:t>
            </a:r>
            <a:endParaRPr lang="en-US" sz="1430" dirty="0"/>
          </a:p>
        </p:txBody>
      </p:sp>
      <p:sp>
        <p:nvSpPr>
          <p:cNvPr id="29" name="Shape 27"/>
          <p:cNvSpPr/>
          <p:nvPr/>
        </p:nvSpPr>
        <p:spPr>
          <a:xfrm>
            <a:off x="6473952" y="3584448"/>
            <a:ext cx="2258568" cy="832104"/>
          </a:xfrm>
          <a:prstGeom prst="roundRect">
            <a:avLst>
              <a:gd name="adj" fmla="val 10989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6592824" y="3694176"/>
            <a:ext cx="2048256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C3 — menerapkan</a:t>
            </a:r>
            <a:endParaRPr lang="en-US" sz="1430" dirty="0"/>
          </a:p>
        </p:txBody>
      </p:sp>
      <p:sp>
        <p:nvSpPr>
          <p:cNvPr id="31" name="Shape 29"/>
          <p:cNvSpPr/>
          <p:nvPr/>
        </p:nvSpPr>
        <p:spPr>
          <a:xfrm>
            <a:off x="8951976" y="3584448"/>
            <a:ext cx="2450592" cy="832104"/>
          </a:xfrm>
          <a:prstGeom prst="roundRect">
            <a:avLst>
              <a:gd name="adj" fmla="val 10989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/>
          <p:nvPr/>
        </p:nvSpPr>
        <p:spPr>
          <a:xfrm>
            <a:off x="9070848" y="3694176"/>
            <a:ext cx="22402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 → relasional</a:t>
            </a:r>
            <a:endParaRPr lang="en-US" sz="1430" dirty="0"/>
          </a:p>
        </p:txBody>
      </p:sp>
      <p:sp>
        <p:nvSpPr>
          <p:cNvPr id="33" name="Shape 31"/>
          <p:cNvSpPr/>
          <p:nvPr/>
        </p:nvSpPr>
        <p:spPr>
          <a:xfrm>
            <a:off x="859536" y="4572000"/>
            <a:ext cx="1179576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/>
          <p:nvPr/>
        </p:nvSpPr>
        <p:spPr>
          <a:xfrm>
            <a:off x="978408" y="4681728"/>
            <a:ext cx="96926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3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2212848" y="4572000"/>
            <a:ext cx="4069080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/>
          <p:nvPr/>
        </p:nvSpPr>
        <p:spPr>
          <a:xfrm>
            <a:off x="2331720" y="4681728"/>
            <a:ext cx="385876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Menganalisis perubahan populasi</a:t>
            </a:r>
            <a:endParaRPr lang="en-US" sz="1430" dirty="0"/>
          </a:p>
        </p:txBody>
      </p:sp>
      <p:sp>
        <p:nvSpPr>
          <p:cNvPr id="37" name="Shape 35"/>
          <p:cNvSpPr/>
          <p:nvPr/>
        </p:nvSpPr>
        <p:spPr>
          <a:xfrm>
            <a:off x="6473952" y="4572000"/>
            <a:ext cx="2258568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/>
          <p:nvPr/>
        </p:nvSpPr>
        <p:spPr>
          <a:xfrm>
            <a:off x="6592824" y="4681728"/>
            <a:ext cx="2048256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C4 — menganalisis</a:t>
            </a:r>
            <a:endParaRPr lang="en-US" sz="1430" dirty="0"/>
          </a:p>
        </p:txBody>
      </p:sp>
      <p:sp>
        <p:nvSpPr>
          <p:cNvPr id="39" name="Shape 37"/>
          <p:cNvSpPr/>
          <p:nvPr/>
        </p:nvSpPr>
        <p:spPr>
          <a:xfrm>
            <a:off x="8951976" y="4572000"/>
            <a:ext cx="2450592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40" name="Text 38"/>
          <p:cNvSpPr/>
          <p:nvPr/>
        </p:nvSpPr>
        <p:spPr>
          <a:xfrm>
            <a:off x="9070848" y="4681728"/>
            <a:ext cx="22402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Relasional → abstrak diperluas</a:t>
            </a:r>
            <a:endParaRPr lang="en-US" sz="1430" dirty="0"/>
          </a:p>
        </p:txBody>
      </p:sp>
      <p:sp>
        <p:nvSpPr>
          <p:cNvPr id="41" name="Text 39"/>
          <p:cNvSpPr/>
          <p:nvPr/>
        </p:nvSpPr>
        <p:spPr>
          <a:xfrm>
            <a:off x="1115568" y="5907024"/>
            <a:ext cx="10040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Level pada tabel adalah pilihan pedagogis untuk contoh, bukan ketetapan nasional per topik.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MEMBACA KUALITAS PEMAHAMAN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Satu pertanyaan, kualitas jawaban berbeda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Pertanyaan: Apa yang mungkin terjadi jika jumlah katak di sawah menurun?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68096" y="1929384"/>
            <a:ext cx="10689336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996696" y="2066544"/>
            <a:ext cx="20391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Unistruktural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3008376" y="2029968"/>
            <a:ext cx="487375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“Belalang bertambah.”</a:t>
            </a:r>
            <a:endParaRPr lang="en-US" sz="1520" dirty="0"/>
          </a:p>
        </p:txBody>
      </p:sp>
      <p:sp>
        <p:nvSpPr>
          <p:cNvPr id="12" name="Text 10"/>
          <p:cNvSpPr/>
          <p:nvPr/>
        </p:nvSpPr>
        <p:spPr>
          <a:xfrm>
            <a:off x="8138160" y="2039112"/>
            <a:ext cx="30083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Menyebut satu akibat tanpa menjelaskan hubungan.</a:t>
            </a:r>
            <a:endParaRPr lang="en-US" sz="1310" dirty="0"/>
          </a:p>
        </p:txBody>
      </p:sp>
      <p:sp>
        <p:nvSpPr>
          <p:cNvPr id="13" name="Shape 11"/>
          <p:cNvSpPr/>
          <p:nvPr/>
        </p:nvSpPr>
        <p:spPr>
          <a:xfrm>
            <a:off x="768096" y="3191256"/>
            <a:ext cx="10689336" cy="1097280"/>
          </a:xfrm>
          <a:prstGeom prst="roundRect">
            <a:avLst>
              <a:gd name="adj" fmla="val 10000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996696" y="3328416"/>
            <a:ext cx="20391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Relasional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008376" y="3291840"/>
            <a:ext cx="487375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“Belalang berpotensi bertambah karena pemangsanya berkurang; padi bisa lebih banyak dimakan.”</a:t>
            </a:r>
            <a:endParaRPr lang="en-US" sz="1520" dirty="0"/>
          </a:p>
        </p:txBody>
      </p:sp>
      <p:sp>
        <p:nvSpPr>
          <p:cNvPr id="16" name="Text 14"/>
          <p:cNvSpPr/>
          <p:nvPr/>
        </p:nvSpPr>
        <p:spPr>
          <a:xfrm>
            <a:off x="8138160" y="3300984"/>
            <a:ext cx="30083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Mengaitkan perubahan populasi secara sebab-akibat.</a:t>
            </a:r>
            <a:endParaRPr lang="en-US" sz="1310" dirty="0"/>
          </a:p>
        </p:txBody>
      </p:sp>
      <p:sp>
        <p:nvSpPr>
          <p:cNvPr id="17" name="Shape 15"/>
          <p:cNvSpPr/>
          <p:nvPr/>
        </p:nvSpPr>
        <p:spPr>
          <a:xfrm>
            <a:off x="768096" y="4453128"/>
            <a:ext cx="10689336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996696" y="4590288"/>
            <a:ext cx="20391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Abstrak diperluas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3008376" y="4553712"/>
            <a:ext cx="487375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2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“Pengaruhnya perlu diamati; penjagaan habitat katak dan pengendalian hama ramah lingkungan dapat dipertimbangkan.”</a:t>
            </a:r>
            <a:endParaRPr lang="en-US" sz="1520" dirty="0"/>
          </a:p>
        </p:txBody>
      </p:sp>
      <p:sp>
        <p:nvSpPr>
          <p:cNvPr id="20" name="Text 18"/>
          <p:cNvSpPr/>
          <p:nvPr/>
        </p:nvSpPr>
        <p:spPr>
          <a:xfrm>
            <a:off x="8138160" y="4562856"/>
            <a:ext cx="30083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Memperluas penalaran menjadi alternatif tindakan.</a:t>
            </a:r>
            <a:endParaRPr lang="en-US" sz="1310" dirty="0"/>
          </a:p>
        </p:txBody>
      </p:sp>
      <p:sp>
        <p:nvSpPr>
          <p:cNvPr id="21" name="Text 19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 merupakan ilustrasi pedagogis; dampak ekologis dipengaruhi berbagai faktor. SOLO: BSKAP (2025), hlm. 74–77.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PERENCANAAN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Desain pembelajaran: inkuiri terbimbing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Aktivitas konkret dan interaktif membantu murid membangun alasan.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58952" y="1901952"/>
            <a:ext cx="10661904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987552" y="2084832"/>
            <a:ext cx="2834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Praktik pedagogis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694176" y="2011680"/>
            <a:ext cx="73974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Mengamati ilustrasi, berdiskusi, menyusun hubungan, memprediksi perubahan.</a:t>
            </a:r>
            <a:endParaRPr lang="en-US" sz="1530" dirty="0"/>
          </a:p>
        </p:txBody>
      </p:sp>
      <p:sp>
        <p:nvSpPr>
          <p:cNvPr id="12" name="Shape 10"/>
          <p:cNvSpPr/>
          <p:nvPr/>
        </p:nvSpPr>
        <p:spPr>
          <a:xfrm>
            <a:off x="758952" y="2880360"/>
            <a:ext cx="10661904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987552" y="3063240"/>
            <a:ext cx="2834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Lingkungan belajar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694176" y="2990088"/>
            <a:ext cx="73974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Kelas kolaboratif; contoh situasi sawah atau lingkungan sekitar murid.</a:t>
            </a:r>
            <a:endParaRPr lang="en-US" sz="1530" dirty="0"/>
          </a:p>
        </p:txBody>
      </p:sp>
      <p:sp>
        <p:nvSpPr>
          <p:cNvPr id="15" name="Shape 13"/>
          <p:cNvSpPr/>
          <p:nvPr/>
        </p:nvSpPr>
        <p:spPr>
          <a:xfrm>
            <a:off x="758952" y="3858768"/>
            <a:ext cx="10661904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987552" y="4041648"/>
            <a:ext cx="2834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Kemitraan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3694176" y="3968496"/>
            <a:ext cx="73974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Kelompok kecil: siswa membandingkan alasan dan saling memberi umpan balik.</a:t>
            </a:r>
            <a:endParaRPr lang="en-US" sz="1530" dirty="0"/>
          </a:p>
        </p:txBody>
      </p:sp>
      <p:sp>
        <p:nvSpPr>
          <p:cNvPr id="18" name="Shape 16"/>
          <p:cNvSpPr/>
          <p:nvPr/>
        </p:nvSpPr>
        <p:spPr>
          <a:xfrm>
            <a:off x="758952" y="4837176"/>
            <a:ext cx="10661904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987552" y="5020056"/>
            <a:ext cx="2834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Pemanfaatan digital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3694176" y="4946904"/>
            <a:ext cx="73974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Satu media HTML untuk membaca, mencoba, memperoleh umpan balik, dan berefleksi.</a:t>
            </a:r>
            <a:endParaRPr lang="en-US" sz="1530" dirty="0"/>
          </a:p>
        </p:txBody>
      </p:sp>
      <p:sp>
        <p:nvSpPr>
          <p:cNvPr id="21" name="Text 19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Acuan: BSKAP (2025), hlm. 27–31.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DESAIN PENGALAMAN BELAJAR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Satu unit IPAS dalam tiga pertemuan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Setiap pertemuan mempunyai satu TP, bukti belajar, dan tindak lanjut.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77240" y="1984248"/>
            <a:ext cx="10643616" cy="1069848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1005840" y="2167128"/>
            <a:ext cx="1828800" cy="310896"/>
          </a:xfrm>
          <a:prstGeom prst="roundRect">
            <a:avLst>
              <a:gd name="adj" fmla="val 38235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106424" y="217993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PERTEMUAN 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2980944" y="2103120"/>
            <a:ext cx="3685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Mengenal peran organisme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757416" y="2103120"/>
            <a:ext cx="4224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2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Memahami</a:t>
            </a:r>
            <a:endParaRPr lang="en-US" sz="1520" dirty="0"/>
          </a:p>
        </p:txBody>
      </p:sp>
      <p:sp>
        <p:nvSpPr>
          <p:cNvPr id="14" name="Text 12"/>
          <p:cNvSpPr/>
          <p:nvPr/>
        </p:nvSpPr>
        <p:spPr>
          <a:xfrm>
            <a:off x="2971800" y="2596896"/>
            <a:ext cx="79369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Kelompok peran organisme + penjelasan lisan</a:t>
            </a:r>
            <a:endParaRPr lang="en-US" sz="1420" dirty="0"/>
          </a:p>
        </p:txBody>
      </p:sp>
      <p:sp>
        <p:nvSpPr>
          <p:cNvPr id="15" name="Shape 13"/>
          <p:cNvSpPr/>
          <p:nvPr/>
        </p:nvSpPr>
        <p:spPr>
          <a:xfrm>
            <a:off x="777240" y="3209544"/>
            <a:ext cx="10643616" cy="1069848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1005840" y="3392424"/>
            <a:ext cx="1828800" cy="310896"/>
          </a:xfrm>
          <a:prstGeom prst="roundRect">
            <a:avLst>
              <a:gd name="adj" fmla="val 38235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1106424" y="3405226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PERTEMUAN 2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2980944" y="3328416"/>
            <a:ext cx="3685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Rantai makanan &amp; energi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757416" y="3328416"/>
            <a:ext cx="4224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2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Mengaplikasi</a:t>
            </a:r>
            <a:endParaRPr lang="en-US" sz="1520" dirty="0"/>
          </a:p>
        </p:txBody>
      </p:sp>
      <p:sp>
        <p:nvSpPr>
          <p:cNvPr id="20" name="Text 18"/>
          <p:cNvSpPr/>
          <p:nvPr/>
        </p:nvSpPr>
        <p:spPr>
          <a:xfrm>
            <a:off x="2971800" y="3822192"/>
            <a:ext cx="79369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Susunan rantai + alasan arah panah</a:t>
            </a:r>
            <a:endParaRPr lang="en-US" sz="1420" dirty="0"/>
          </a:p>
        </p:txBody>
      </p:sp>
      <p:sp>
        <p:nvSpPr>
          <p:cNvPr id="21" name="Shape 19"/>
          <p:cNvSpPr/>
          <p:nvPr/>
        </p:nvSpPr>
        <p:spPr>
          <a:xfrm>
            <a:off x="777240" y="4434840"/>
            <a:ext cx="10643616" cy="1069848"/>
          </a:xfrm>
          <a:prstGeom prst="roundRect">
            <a:avLst>
              <a:gd name="adj" fmla="val 12821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1005840" y="4617720"/>
            <a:ext cx="1828800" cy="310896"/>
          </a:xfrm>
          <a:prstGeom prst="roundRect">
            <a:avLst>
              <a:gd name="adj" fmla="val 38235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1106424" y="4630522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PERTEMUAN 3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2980944" y="4553712"/>
            <a:ext cx="3685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Keseimbangan ekosistem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757416" y="4553712"/>
            <a:ext cx="4224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2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Mengaplikasi &amp; merefleksi</a:t>
            </a:r>
            <a:endParaRPr lang="en-US" sz="1520" dirty="0"/>
          </a:p>
        </p:txBody>
      </p:sp>
      <p:sp>
        <p:nvSpPr>
          <p:cNvPr id="26" name="Text 24"/>
          <p:cNvSpPr/>
          <p:nvPr/>
        </p:nvSpPr>
        <p:spPr>
          <a:xfrm>
            <a:off x="2971800" y="5047488"/>
            <a:ext cx="79369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Prediksi berbukti + refleksi &amp; perbaikan jawaban</a:t>
            </a:r>
            <a:endParaRPr lang="en-US" sz="1420" dirty="0"/>
          </a:p>
        </p:txBody>
      </p:sp>
      <p:sp>
        <p:nvSpPr>
          <p:cNvPr id="27" name="Text 25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Pembagian tiga pertemuan adalah contoh rancangan unit, dapat disesuaikan alokasi waktu sekolah.</a:t>
            </a:r>
            <a:endParaRPr lang="en-US" sz="9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PERENCANAAN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Pengalaman belajar dalam satu rangkaian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Memahami → mengaplikasi → merefleksi.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50392" y="2167128"/>
            <a:ext cx="594360" cy="594360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2176272"/>
            <a:ext cx="5943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1645920" y="1965960"/>
            <a:ext cx="9674352" cy="1024128"/>
          </a:xfrm>
          <a:prstGeom prst="roundRect">
            <a:avLst>
              <a:gd name="adj" fmla="val 1339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938528" y="2112264"/>
            <a:ext cx="211226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MEMAHAMI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059936" y="2121408"/>
            <a:ext cx="68305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8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Amati ekosistem sawah. Kelompokkan organisme dan jelaskan perannya.</a:t>
            </a:r>
            <a:endParaRPr lang="en-US" sz="1580" dirty="0"/>
          </a:p>
        </p:txBody>
      </p:sp>
      <p:sp>
        <p:nvSpPr>
          <p:cNvPr id="14" name="Shape 12"/>
          <p:cNvSpPr/>
          <p:nvPr/>
        </p:nvSpPr>
        <p:spPr>
          <a:xfrm>
            <a:off x="850392" y="3374136"/>
            <a:ext cx="594360" cy="594360"/>
          </a:xfrm>
          <a:prstGeom prst="ellipse">
            <a:avLst/>
          </a:prstGeom>
          <a:solidFill>
            <a:srgbClr val="DBA452"/>
          </a:solidFill>
          <a:ln w="12700">
            <a:solidFill>
              <a:srgbClr val="DBA4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850392" y="3383280"/>
            <a:ext cx="5943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1645920" y="3172968"/>
            <a:ext cx="9674352" cy="1024128"/>
          </a:xfrm>
          <a:prstGeom prst="roundRect">
            <a:avLst>
              <a:gd name="adj" fmla="val 1339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1938528" y="3319272"/>
            <a:ext cx="211226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MENGAPLIKASI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059936" y="3328416"/>
            <a:ext cx="68305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8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Susun rantai makanan; selesaikan skenario perubahan populasi.</a:t>
            </a:r>
            <a:endParaRPr lang="en-US" sz="1580" dirty="0"/>
          </a:p>
        </p:txBody>
      </p:sp>
      <p:sp>
        <p:nvSpPr>
          <p:cNvPr id="19" name="Shape 17"/>
          <p:cNvSpPr/>
          <p:nvPr/>
        </p:nvSpPr>
        <p:spPr>
          <a:xfrm>
            <a:off x="850392" y="4581144"/>
            <a:ext cx="594360" cy="594360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850392" y="4590288"/>
            <a:ext cx="5943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1645920" y="4379976"/>
            <a:ext cx="9674352" cy="1024128"/>
          </a:xfrm>
          <a:prstGeom prst="roundRect">
            <a:avLst>
              <a:gd name="adj" fmla="val 1339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1938528" y="4526280"/>
            <a:ext cx="211226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MEREFLEKSI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4059936" y="4535424"/>
            <a:ext cx="68305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8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Bandingkan prediksi, jelaskan alasan, lalu revisi pemahaman.</a:t>
            </a:r>
            <a:endParaRPr lang="en-US" sz="1580" dirty="0"/>
          </a:p>
        </p:txBody>
      </p:sp>
      <p:sp>
        <p:nvSpPr>
          <p:cNvPr id="24" name="Text 22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Rujukan pengalaman belajar: BSKAP (2025), hlm. 8–9 dan 31.</a:t>
            </a:r>
            <a:endParaRPr lang="en-US" sz="9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KRITERIA KETERCAPAIAN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KKTP diturunkan langsung dari TP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Kriteria menjelaskan tindakan dan kualitas yang membuktikan tujuan sudah tercapai.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41248" y="1938528"/>
            <a:ext cx="10515600" cy="1069848"/>
          </a:xfrm>
          <a:prstGeom prst="roundRect">
            <a:avLst>
              <a:gd name="adj" fmla="val 1367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1069848" y="2176272"/>
            <a:ext cx="978408" cy="310896"/>
          </a:xfrm>
          <a:prstGeom prst="roundRect">
            <a:avLst>
              <a:gd name="adj" fmla="val 3823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170432" y="2189074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267712" y="2103120"/>
            <a:ext cx="867765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Menganalisis dampak perubahan populasi di ekosistem sawah disertai alasan.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960120" y="3227832"/>
            <a:ext cx="10222992" cy="612648"/>
          </a:xfrm>
          <a:prstGeom prst="roundRect">
            <a:avLst>
              <a:gd name="adj" fmla="val 1641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170432" y="3364992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KRITERIA 1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438144" y="3328416"/>
            <a:ext cx="7434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6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Mengidentifikasi organisme yang terdampak.</a:t>
            </a:r>
            <a:endParaRPr lang="en-US" sz="1560" dirty="0"/>
          </a:p>
        </p:txBody>
      </p:sp>
      <p:sp>
        <p:nvSpPr>
          <p:cNvPr id="16" name="Shape 14"/>
          <p:cNvSpPr/>
          <p:nvPr/>
        </p:nvSpPr>
        <p:spPr>
          <a:xfrm>
            <a:off x="960120" y="3977640"/>
            <a:ext cx="10222992" cy="612648"/>
          </a:xfrm>
          <a:prstGeom prst="roundRect">
            <a:avLst>
              <a:gd name="adj" fmla="val 1641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1170432" y="4114800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KRITERIA 2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438144" y="4078224"/>
            <a:ext cx="7434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6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Menjelaskan hubungan sebab-akibat secara logis.</a:t>
            </a:r>
            <a:endParaRPr lang="en-US" sz="1560" dirty="0"/>
          </a:p>
        </p:txBody>
      </p:sp>
      <p:sp>
        <p:nvSpPr>
          <p:cNvPr id="19" name="Shape 17"/>
          <p:cNvSpPr/>
          <p:nvPr/>
        </p:nvSpPr>
        <p:spPr>
          <a:xfrm>
            <a:off x="960120" y="4727448"/>
            <a:ext cx="10222992" cy="612648"/>
          </a:xfrm>
          <a:prstGeom prst="roundRect">
            <a:avLst>
              <a:gd name="adj" fmla="val 1641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1170432" y="4864608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KRITERIA 3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438144" y="4828032"/>
            <a:ext cx="7434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6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Menggunakan hubungan rantai makanan untuk mendukung prediksi.</a:t>
            </a:r>
            <a:endParaRPr lang="en-US" sz="1560" dirty="0"/>
          </a:p>
        </p:txBody>
      </p:sp>
      <p:sp>
        <p:nvSpPr>
          <p:cNvPr id="22" name="Text 20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KKTP adalah bukti kompetensi, bukan daftar aktivitas belajar. BSKAP (2025), hlm. 40.</a:t>
            </a:r>
            <a:endParaRPr lang="en-US" sz="9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KRITERIA KETERCAPAIAN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Empat pendekatan untuk menyajikan KKTP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Pendidik memilih bentuk yang paling membantu menjelaskan mutu pencapaian.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22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86384" y="1965960"/>
            <a:ext cx="5376672" cy="1545336"/>
          </a:xfrm>
          <a:prstGeom prst="roundRect">
            <a:avLst>
              <a:gd name="adj" fmla="val 8876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42416" y="2185416"/>
            <a:ext cx="4837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DESKRIPSI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051560" y="2770632"/>
            <a:ext cx="47823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Uraian ketercapaian tiap kriteria.</a:t>
            </a:r>
            <a:endParaRPr lang="en-US" sz="1540" dirty="0"/>
          </a:p>
        </p:txBody>
      </p:sp>
      <p:sp>
        <p:nvSpPr>
          <p:cNvPr id="12" name="Shape 10"/>
          <p:cNvSpPr/>
          <p:nvPr/>
        </p:nvSpPr>
        <p:spPr>
          <a:xfrm>
            <a:off x="6556248" y="1965960"/>
            <a:ext cx="5376672" cy="1545336"/>
          </a:xfrm>
          <a:prstGeom prst="roundRect">
            <a:avLst>
              <a:gd name="adj" fmla="val 8876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812280" y="2185416"/>
            <a:ext cx="4837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RUBRIK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821424" y="2770632"/>
            <a:ext cx="47823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Deskripsi performa pada beberapa tingkat.</a:t>
            </a:r>
            <a:endParaRPr lang="en-US" sz="1540" dirty="0"/>
          </a:p>
        </p:txBody>
      </p:sp>
      <p:sp>
        <p:nvSpPr>
          <p:cNvPr id="15" name="Shape 13"/>
          <p:cNvSpPr/>
          <p:nvPr/>
        </p:nvSpPr>
        <p:spPr>
          <a:xfrm>
            <a:off x="786384" y="3694176"/>
            <a:ext cx="5376672" cy="1545336"/>
          </a:xfrm>
          <a:prstGeom prst="roundRect">
            <a:avLst>
              <a:gd name="adj" fmla="val 8876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1042416" y="3913632"/>
            <a:ext cx="4837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INTERVAL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051560" y="4498848"/>
            <a:ext cx="47823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Rentang nilai yang dimaknai berdasarkan kriteria.</a:t>
            </a:r>
            <a:endParaRPr lang="en-US" sz="1540" dirty="0"/>
          </a:p>
        </p:txBody>
      </p:sp>
      <p:sp>
        <p:nvSpPr>
          <p:cNvPr id="18" name="Shape 16"/>
          <p:cNvSpPr/>
          <p:nvPr/>
        </p:nvSpPr>
        <p:spPr>
          <a:xfrm>
            <a:off x="6556248" y="3694176"/>
            <a:ext cx="5376672" cy="1545336"/>
          </a:xfrm>
          <a:prstGeom prst="roundRect">
            <a:avLst>
              <a:gd name="adj" fmla="val 8876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6812280" y="3913632"/>
            <a:ext cx="4837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PERSENTASE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821424" y="4498848"/>
            <a:ext cx="47823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Proporsi indikator/kriteria yang sudah tercapai.</a:t>
            </a:r>
            <a:endParaRPr lang="en-US" sz="1540" dirty="0"/>
          </a:p>
        </p:txBody>
      </p:sp>
      <p:sp>
        <p:nvSpPr>
          <p:cNvPr id="21" name="Shape 19"/>
          <p:cNvSpPr/>
          <p:nvPr/>
        </p:nvSpPr>
        <p:spPr>
          <a:xfrm>
            <a:off x="914400" y="5779008"/>
            <a:ext cx="10396728" cy="320040"/>
          </a:xfrm>
          <a:prstGeom prst="roundRect">
            <a:avLst>
              <a:gd name="adj" fmla="val 22857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1024128" y="5833872"/>
            <a:ext cx="101498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6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KKTP bukan angka 75 yang otomatis sama untuk semua TP; ketentuan diturunkan dari kompetensi dan buktinya.</a:t>
            </a:r>
            <a:endParaRPr lang="en-US" sz="1260" dirty="0"/>
          </a:p>
        </p:txBody>
      </p:sp>
      <p:sp>
        <p:nvSpPr>
          <p:cNvPr id="23" name="Text 21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Pendekatan KKTP: BSKAP (2025), hlm. 40–45.</a:t>
            </a:r>
            <a:endParaRPr lang="en-US" sz="9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KRITERIA KETERCAPAIAN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Tiga TP, tiga KKTP yang saling sesuai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Kriteria pencapaian ditetapkan sebelum instrumen asesmen dipilih.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23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04672" y="1911096"/>
            <a:ext cx="10570464" cy="1069848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33272" y="2029968"/>
            <a:ext cx="3429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1 • Peran organisme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453128" y="2020824"/>
            <a:ext cx="659282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8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Benar mengelompokkan peran organisme dalam contoh; mampu memberi alasan yang tepat untuk produsen dan konsumen.</a:t>
            </a:r>
            <a:endParaRPr lang="en-US" sz="1480" dirty="0"/>
          </a:p>
        </p:txBody>
      </p:sp>
      <p:sp>
        <p:nvSpPr>
          <p:cNvPr id="12" name="Shape 10"/>
          <p:cNvSpPr/>
          <p:nvPr/>
        </p:nvSpPr>
        <p:spPr>
          <a:xfrm>
            <a:off x="804672" y="3154680"/>
            <a:ext cx="10570464" cy="1069848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1033272" y="3273552"/>
            <a:ext cx="3429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2 • Aliran energi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453128" y="3264408"/>
            <a:ext cx="659282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8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Susunan rantai logis; arah panah sesuai perpindahan energi; mampu menjelaskan satu hubungan makan-dimakan.</a:t>
            </a:r>
            <a:endParaRPr lang="en-US" sz="1480" dirty="0"/>
          </a:p>
        </p:txBody>
      </p:sp>
      <p:sp>
        <p:nvSpPr>
          <p:cNvPr id="15" name="Shape 13"/>
          <p:cNvSpPr/>
          <p:nvPr/>
        </p:nvSpPr>
        <p:spPr>
          <a:xfrm>
            <a:off x="804672" y="4398264"/>
            <a:ext cx="10570464" cy="1069848"/>
          </a:xfrm>
          <a:prstGeom prst="roundRect">
            <a:avLst>
              <a:gd name="adj" fmla="val 12821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1033272" y="4517136"/>
            <a:ext cx="3429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3 • Perubahan populasi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453128" y="4507992"/>
            <a:ext cx="659282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8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Menyebut organisme terdampak; mengemukakan prediksi masuk akal dan alasan sebab-akibat; menyadari faktor lain mungkin berpengaruh.</a:t>
            </a:r>
            <a:endParaRPr lang="en-US" sz="1480" dirty="0"/>
          </a:p>
        </p:txBody>
      </p:sp>
      <p:sp>
        <p:nvSpPr>
          <p:cNvPr id="18" name="Text 16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KKTP untuk rancangan IPAS ini menggunakan deskripsi kriteria; prinsipnya dari BSKAP (2025), hlm. 40–42.</a:t>
            </a:r>
            <a:endParaRPr lang="en-US" sz="9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RUBRIK KETERCAPAIAN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Contoh rubrik KKTP untuk TP 3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Capaian dinilai dari mutu analisis, bukan panjang jawaban.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22376" y="1865376"/>
            <a:ext cx="2029968" cy="530352"/>
          </a:xfrm>
          <a:prstGeom prst="roundRect">
            <a:avLst>
              <a:gd name="adj" fmla="val 8621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777240" y="1947672"/>
            <a:ext cx="19202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KRITERIA</a:t>
            </a:r>
            <a:endParaRPr lang="en-US" sz="1130" dirty="0"/>
          </a:p>
        </p:txBody>
      </p:sp>
      <p:sp>
        <p:nvSpPr>
          <p:cNvPr id="11" name="Shape 9"/>
          <p:cNvSpPr/>
          <p:nvPr/>
        </p:nvSpPr>
        <p:spPr>
          <a:xfrm>
            <a:off x="2862072" y="1865376"/>
            <a:ext cx="1956816" cy="530352"/>
          </a:xfrm>
          <a:prstGeom prst="roundRect">
            <a:avLst>
              <a:gd name="adj" fmla="val 8621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2916936" y="1947672"/>
            <a:ext cx="18470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MULAI BERKEMBANG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4928616" y="1865376"/>
            <a:ext cx="1975104" cy="530352"/>
          </a:xfrm>
          <a:prstGeom prst="roundRect">
            <a:avLst>
              <a:gd name="adj" fmla="val 8621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4983480" y="1947672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LAYAK</a:t>
            </a:r>
            <a:endParaRPr lang="en-US" sz="1020" dirty="0"/>
          </a:p>
        </p:txBody>
      </p:sp>
      <p:sp>
        <p:nvSpPr>
          <p:cNvPr id="15" name="Shape 13"/>
          <p:cNvSpPr/>
          <p:nvPr/>
        </p:nvSpPr>
        <p:spPr>
          <a:xfrm>
            <a:off x="7013448" y="1865376"/>
            <a:ext cx="1975104" cy="530352"/>
          </a:xfrm>
          <a:prstGeom prst="roundRect">
            <a:avLst>
              <a:gd name="adj" fmla="val 8621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7068312" y="1947672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CAKAP</a:t>
            </a:r>
            <a:endParaRPr lang="en-US" sz="1020" dirty="0"/>
          </a:p>
        </p:txBody>
      </p:sp>
      <p:sp>
        <p:nvSpPr>
          <p:cNvPr id="17" name="Shape 15"/>
          <p:cNvSpPr/>
          <p:nvPr/>
        </p:nvSpPr>
        <p:spPr>
          <a:xfrm>
            <a:off x="9089136" y="1865376"/>
            <a:ext cx="2295144" cy="530352"/>
          </a:xfrm>
          <a:prstGeom prst="roundRect">
            <a:avLst>
              <a:gd name="adj" fmla="val 8621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9144000" y="1947672"/>
            <a:ext cx="21854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MAHIR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722376" y="2532888"/>
            <a:ext cx="202996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822960" y="2624328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6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Identifikasi dampak</a:t>
            </a:r>
            <a:endParaRPr lang="en-US" sz="1360" dirty="0"/>
          </a:p>
        </p:txBody>
      </p:sp>
      <p:sp>
        <p:nvSpPr>
          <p:cNvPr id="21" name="Shape 19"/>
          <p:cNvSpPr/>
          <p:nvPr/>
        </p:nvSpPr>
        <p:spPr>
          <a:xfrm>
            <a:off x="2862072" y="2532888"/>
            <a:ext cx="1956816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2962656" y="2624328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Tidak tepat</a:t>
            </a:r>
            <a:endParaRPr lang="en-US" sz="1270" dirty="0"/>
          </a:p>
        </p:txBody>
      </p:sp>
      <p:sp>
        <p:nvSpPr>
          <p:cNvPr id="23" name="Shape 21"/>
          <p:cNvSpPr/>
          <p:nvPr/>
        </p:nvSpPr>
        <p:spPr>
          <a:xfrm>
            <a:off x="4928616" y="2532888"/>
            <a:ext cx="1975104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5029200" y="2624328"/>
            <a:ext cx="1773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Sebut 1 organisme</a:t>
            </a:r>
            <a:endParaRPr lang="en-US" sz="1270" dirty="0"/>
          </a:p>
        </p:txBody>
      </p:sp>
      <p:sp>
        <p:nvSpPr>
          <p:cNvPr id="25" name="Shape 23"/>
          <p:cNvSpPr/>
          <p:nvPr/>
        </p:nvSpPr>
        <p:spPr>
          <a:xfrm>
            <a:off x="7013448" y="2532888"/>
            <a:ext cx="1975104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7114032" y="2624328"/>
            <a:ext cx="1773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organisme tepat</a:t>
            </a:r>
            <a:endParaRPr lang="en-US" sz="1270" dirty="0"/>
          </a:p>
        </p:txBody>
      </p:sp>
      <p:sp>
        <p:nvSpPr>
          <p:cNvPr id="27" name="Shape 25"/>
          <p:cNvSpPr/>
          <p:nvPr/>
        </p:nvSpPr>
        <p:spPr>
          <a:xfrm>
            <a:off x="9089136" y="2532888"/>
            <a:ext cx="2295144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9189720" y="2624328"/>
            <a:ext cx="20939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Beberapa organisme terkait</a:t>
            </a:r>
            <a:endParaRPr lang="en-US" sz="1270" dirty="0"/>
          </a:p>
        </p:txBody>
      </p:sp>
      <p:sp>
        <p:nvSpPr>
          <p:cNvPr id="29" name="Shape 27"/>
          <p:cNvSpPr/>
          <p:nvPr/>
        </p:nvSpPr>
        <p:spPr>
          <a:xfrm>
            <a:off x="722376" y="3383280"/>
            <a:ext cx="202996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822960" y="347472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6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Alasan sebab-akibat</a:t>
            </a:r>
            <a:endParaRPr lang="en-US" sz="1360" dirty="0"/>
          </a:p>
        </p:txBody>
      </p:sp>
      <p:sp>
        <p:nvSpPr>
          <p:cNvPr id="31" name="Shape 29"/>
          <p:cNvSpPr/>
          <p:nvPr/>
        </p:nvSpPr>
        <p:spPr>
          <a:xfrm>
            <a:off x="2862072" y="3383280"/>
            <a:ext cx="1956816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/>
          <p:nvPr/>
        </p:nvSpPr>
        <p:spPr>
          <a:xfrm>
            <a:off x="2962656" y="3474720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Belum logis</a:t>
            </a:r>
            <a:endParaRPr lang="en-US" sz="1270" dirty="0"/>
          </a:p>
        </p:txBody>
      </p:sp>
      <p:sp>
        <p:nvSpPr>
          <p:cNvPr id="33" name="Shape 31"/>
          <p:cNvSpPr/>
          <p:nvPr/>
        </p:nvSpPr>
        <p:spPr>
          <a:xfrm>
            <a:off x="4928616" y="3383280"/>
            <a:ext cx="1975104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/>
          <p:nvPr/>
        </p:nvSpPr>
        <p:spPr>
          <a:xfrm>
            <a:off x="5029200" y="3474720"/>
            <a:ext cx="1773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Satu hubungan lemah</a:t>
            </a:r>
            <a:endParaRPr lang="en-US" sz="1270" dirty="0"/>
          </a:p>
        </p:txBody>
      </p:sp>
      <p:sp>
        <p:nvSpPr>
          <p:cNvPr id="35" name="Shape 33"/>
          <p:cNvSpPr/>
          <p:nvPr/>
        </p:nvSpPr>
        <p:spPr>
          <a:xfrm>
            <a:off x="7013448" y="3383280"/>
            <a:ext cx="1975104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/>
          <p:nvPr/>
        </p:nvSpPr>
        <p:spPr>
          <a:xfrm>
            <a:off x="7114032" y="3474720"/>
            <a:ext cx="1773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Rangkaian sebab-akibat logis</a:t>
            </a:r>
            <a:endParaRPr lang="en-US" sz="1270" dirty="0"/>
          </a:p>
        </p:txBody>
      </p:sp>
      <p:sp>
        <p:nvSpPr>
          <p:cNvPr id="37" name="Shape 35"/>
          <p:cNvSpPr/>
          <p:nvPr/>
        </p:nvSpPr>
        <p:spPr>
          <a:xfrm>
            <a:off x="9089136" y="3383280"/>
            <a:ext cx="2295144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/>
          <p:nvPr/>
        </p:nvSpPr>
        <p:spPr>
          <a:xfrm>
            <a:off x="9189720" y="3474720"/>
            <a:ext cx="20939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Menyertakan alternatif faktor</a:t>
            </a:r>
            <a:endParaRPr lang="en-US" sz="1270" dirty="0"/>
          </a:p>
        </p:txBody>
      </p:sp>
      <p:sp>
        <p:nvSpPr>
          <p:cNvPr id="39" name="Shape 37"/>
          <p:cNvSpPr/>
          <p:nvPr/>
        </p:nvSpPr>
        <p:spPr>
          <a:xfrm>
            <a:off x="722376" y="4233672"/>
            <a:ext cx="2029968" cy="749808"/>
          </a:xfrm>
          <a:prstGeom prst="roundRect">
            <a:avLst>
              <a:gd name="adj" fmla="val 7317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40" name="Text 38"/>
          <p:cNvSpPr/>
          <p:nvPr/>
        </p:nvSpPr>
        <p:spPr>
          <a:xfrm>
            <a:off x="822960" y="4325112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6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Penggunaan konsep</a:t>
            </a:r>
            <a:endParaRPr lang="en-US" sz="1360" dirty="0"/>
          </a:p>
        </p:txBody>
      </p:sp>
      <p:sp>
        <p:nvSpPr>
          <p:cNvPr id="41" name="Shape 39"/>
          <p:cNvSpPr/>
          <p:nvPr/>
        </p:nvSpPr>
        <p:spPr>
          <a:xfrm>
            <a:off x="2862072" y="4233672"/>
            <a:ext cx="1956816" cy="749808"/>
          </a:xfrm>
          <a:prstGeom prst="roundRect">
            <a:avLst>
              <a:gd name="adj" fmla="val 7317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/>
          <p:nvPr/>
        </p:nvSpPr>
        <p:spPr>
          <a:xfrm>
            <a:off x="2962656" y="4325112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Belum memakai konsep</a:t>
            </a:r>
            <a:endParaRPr lang="en-US" sz="1270" dirty="0"/>
          </a:p>
        </p:txBody>
      </p:sp>
      <p:sp>
        <p:nvSpPr>
          <p:cNvPr id="43" name="Shape 41"/>
          <p:cNvSpPr/>
          <p:nvPr/>
        </p:nvSpPr>
        <p:spPr>
          <a:xfrm>
            <a:off x="4928616" y="4233672"/>
            <a:ext cx="1975104" cy="749808"/>
          </a:xfrm>
          <a:prstGeom prst="roundRect">
            <a:avLst>
              <a:gd name="adj" fmla="val 7317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/>
          <p:nvPr/>
        </p:nvSpPr>
        <p:spPr>
          <a:xfrm>
            <a:off x="5029200" y="4325112"/>
            <a:ext cx="1773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Konsep disebut parsial</a:t>
            </a:r>
            <a:endParaRPr lang="en-US" sz="1270" dirty="0"/>
          </a:p>
        </p:txBody>
      </p:sp>
      <p:sp>
        <p:nvSpPr>
          <p:cNvPr id="45" name="Shape 43"/>
          <p:cNvSpPr/>
          <p:nvPr/>
        </p:nvSpPr>
        <p:spPr>
          <a:xfrm>
            <a:off x="7013448" y="4233672"/>
            <a:ext cx="1975104" cy="749808"/>
          </a:xfrm>
          <a:prstGeom prst="roundRect">
            <a:avLst>
              <a:gd name="adj" fmla="val 7317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/>
          <p:nvPr/>
        </p:nvSpPr>
        <p:spPr>
          <a:xfrm>
            <a:off x="7114032" y="4325112"/>
            <a:ext cx="1773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Bukti dari rantai makanan</a:t>
            </a:r>
            <a:endParaRPr lang="en-US" sz="1270" dirty="0"/>
          </a:p>
        </p:txBody>
      </p:sp>
      <p:sp>
        <p:nvSpPr>
          <p:cNvPr id="47" name="Shape 45"/>
          <p:cNvSpPr/>
          <p:nvPr/>
        </p:nvSpPr>
        <p:spPr>
          <a:xfrm>
            <a:off x="9089136" y="4233672"/>
            <a:ext cx="2295144" cy="749808"/>
          </a:xfrm>
          <a:prstGeom prst="roundRect">
            <a:avLst>
              <a:gd name="adj" fmla="val 7317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48" name="Text 46"/>
          <p:cNvSpPr/>
          <p:nvPr/>
        </p:nvSpPr>
        <p:spPr>
          <a:xfrm>
            <a:off x="9189720" y="4325112"/>
            <a:ext cx="20939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Memadukan bukti &amp; keterbatasan</a:t>
            </a:r>
            <a:endParaRPr lang="en-US" sz="1270" dirty="0"/>
          </a:p>
        </p:txBody>
      </p:sp>
      <p:sp>
        <p:nvSpPr>
          <p:cNvPr id="49" name="Shape 47"/>
          <p:cNvSpPr/>
          <p:nvPr/>
        </p:nvSpPr>
        <p:spPr>
          <a:xfrm>
            <a:off x="1042416" y="5449824"/>
            <a:ext cx="9976104" cy="557784"/>
          </a:xfrm>
          <a:prstGeom prst="roundRect">
            <a:avLst>
              <a:gd name="adj" fmla="val 16393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/>
          <p:nvPr/>
        </p:nvSpPr>
        <p:spPr>
          <a:xfrm>
            <a:off x="1197864" y="5550408"/>
            <a:ext cx="96652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keputusan: TP 3 tercapai jika seluruh kriteria minimal pada tingkat CAKAP.</a:t>
            </a:r>
            <a:endParaRPr lang="en-US" sz="1430" dirty="0"/>
          </a:p>
        </p:txBody>
      </p:sp>
      <p:sp>
        <p:nvSpPr>
          <p:cNvPr id="51" name="Text 49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Rubrik merupakan contoh IHT (bukan rubrik baku pemerintah). Model rubrik: BSKAP (2025), hlm. 41–43.</a:t>
            </a:r>
            <a:endParaRPr lang="en-US" sz="9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PERENCANAAN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Asesmen menilai ketercapaian, bukan sekadar skor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Asesmen mengumpulkan bukti sesuai KKTP dan menentukan tindak lanjut.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13232" y="2066544"/>
            <a:ext cx="3493008" cy="3520440"/>
          </a:xfrm>
          <a:prstGeom prst="roundRect">
            <a:avLst>
              <a:gd name="adj" fmla="val 418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932688" y="2331720"/>
            <a:ext cx="1271016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033272" y="2344522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AWAL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32688" y="2926080"/>
            <a:ext cx="30632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Pertanyaan pemantik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932688" y="3813048"/>
            <a:ext cx="3054096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7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Menggali pengetahuan awal tentang makan dan dimakan.</a:t>
            </a:r>
            <a:endParaRPr lang="en-US" sz="1570" dirty="0"/>
          </a:p>
        </p:txBody>
      </p:sp>
      <p:sp>
        <p:nvSpPr>
          <p:cNvPr id="14" name="Shape 12"/>
          <p:cNvSpPr/>
          <p:nvPr/>
        </p:nvSpPr>
        <p:spPr>
          <a:xfrm>
            <a:off x="4553712" y="2066544"/>
            <a:ext cx="3493008" cy="3520440"/>
          </a:xfrm>
          <a:prstGeom prst="roundRect">
            <a:avLst>
              <a:gd name="adj" fmla="val 418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4773168" y="2331720"/>
            <a:ext cx="1271016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4873752" y="2344522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73168" y="2926080"/>
            <a:ext cx="30632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Observasi &amp; aktivitas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4773168" y="3813048"/>
            <a:ext cx="3054096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7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Melihat alasan ketika murid mengelompokkan dan menyusun organisme.</a:t>
            </a:r>
            <a:endParaRPr lang="en-US" sz="1570" dirty="0"/>
          </a:p>
        </p:txBody>
      </p:sp>
      <p:sp>
        <p:nvSpPr>
          <p:cNvPr id="19" name="Shape 17"/>
          <p:cNvSpPr/>
          <p:nvPr/>
        </p:nvSpPr>
        <p:spPr>
          <a:xfrm>
            <a:off x="8394192" y="2066544"/>
            <a:ext cx="3493008" cy="3520440"/>
          </a:xfrm>
          <a:prstGeom prst="roundRect">
            <a:avLst>
              <a:gd name="adj" fmla="val 418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8613648" y="2331720"/>
            <a:ext cx="1271016" cy="310896"/>
          </a:xfrm>
          <a:prstGeom prst="roundRect">
            <a:avLst>
              <a:gd name="adj" fmla="val 38235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714232" y="2344522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AKHIR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613648" y="2926080"/>
            <a:ext cx="30632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Tugas autentik &amp; rubrik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8613648" y="3813048"/>
            <a:ext cx="3054096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7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Memeriksa ketercapaian ketiga TP melalui bukti sesuai KKTP.</a:t>
            </a:r>
            <a:endParaRPr lang="en-US" sz="1570" dirty="0"/>
          </a:p>
        </p:txBody>
      </p:sp>
      <p:sp>
        <p:nvSpPr>
          <p:cNvPr id="24" name="Text 22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Sumber: BSKAP (2025), hlm. 25–27 dan 31.</a:t>
            </a:r>
            <a:endParaRPr lang="en-US" sz="9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PERENCANAAN ASESMEN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Asesmen awal: memetakan kesiapan murid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Hasilnya digunakan untuk menyesuaikan dukungan dan tingkat tantangan.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26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50392" y="1892808"/>
            <a:ext cx="10506456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60704" y="2057400"/>
            <a:ext cx="19659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Pertanyaan 1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127248" y="1993392"/>
            <a:ext cx="787298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Siapakah yang membuat makanan sendiri di ekosistem sawah?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50392" y="2807208"/>
            <a:ext cx="10506456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1060704" y="2971800"/>
            <a:ext cx="19659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Pertanyaan 2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127248" y="2907792"/>
            <a:ext cx="787298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Apa yang mungkin terjadi apabila jumlah belalang bertambah?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850392" y="3721608"/>
            <a:ext cx="10506456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1060704" y="3886200"/>
            <a:ext cx="19659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Bukti awal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3127248" y="3822192"/>
            <a:ext cx="787298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Jawaban singkat, diskusi, atau kartu konsep.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850392" y="4636008"/>
            <a:ext cx="10506456" cy="777240"/>
          </a:xfrm>
          <a:prstGeom prst="roundRect">
            <a:avLst>
              <a:gd name="adj" fmla="val 14118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1060704" y="4800600"/>
            <a:ext cx="19659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Tindak lanjut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3127248" y="4736592"/>
            <a:ext cx="787298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Murid yang belum mengenal peran organisme mendapat contoh visual; yang siap diberi skenario lanjutan.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Asesmen awal bersifat formatif dan tidak otomatis masuk nilai rapor. BSKAP (2025), hlm. 25–26 dan 35–36.</a:t>
            </a:r>
            <a:endParaRPr lang="en-US" sz="9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PERENCANAAN ASESMEN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Asesmen formatif: bukti selama belajar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Umpan balik digunakan untuk memperbaiki konsep sebelum belajar berlanjut.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27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04672" y="1993392"/>
            <a:ext cx="10625328" cy="896112"/>
          </a:xfrm>
          <a:prstGeom prst="roundRect">
            <a:avLst>
              <a:gd name="adj" fmla="val 1326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1042416" y="2231136"/>
            <a:ext cx="1078992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143000" y="2243938"/>
            <a:ext cx="8778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331720" y="2130552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Observasi mengelompokkan organisme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370064" y="2103120"/>
            <a:ext cx="36210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Peran benar? Dapat memberi alasan?</a:t>
            </a:r>
            <a:endParaRPr lang="en-US" sz="1420" dirty="0"/>
          </a:p>
        </p:txBody>
      </p:sp>
      <p:sp>
        <p:nvSpPr>
          <p:cNvPr id="14" name="Shape 12"/>
          <p:cNvSpPr/>
          <p:nvPr/>
        </p:nvSpPr>
        <p:spPr>
          <a:xfrm>
            <a:off x="804672" y="3072384"/>
            <a:ext cx="10625328" cy="896112"/>
          </a:xfrm>
          <a:prstGeom prst="roundRect">
            <a:avLst>
              <a:gd name="adj" fmla="val 1326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1042416" y="3310128"/>
            <a:ext cx="1078992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1143000" y="3322930"/>
            <a:ext cx="8778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331720" y="3209544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Hasil susunan rantai makanan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7370064" y="3182112"/>
            <a:ext cx="36210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Urutan dan arah panah benar?</a:t>
            </a:r>
            <a:endParaRPr lang="en-US" sz="1420" dirty="0"/>
          </a:p>
        </p:txBody>
      </p:sp>
      <p:sp>
        <p:nvSpPr>
          <p:cNvPr id="19" name="Shape 17"/>
          <p:cNvSpPr/>
          <p:nvPr/>
        </p:nvSpPr>
        <p:spPr>
          <a:xfrm>
            <a:off x="804672" y="4151376"/>
            <a:ext cx="10625328" cy="896112"/>
          </a:xfrm>
          <a:prstGeom prst="roundRect">
            <a:avLst>
              <a:gd name="adj" fmla="val 1326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1042416" y="4389120"/>
            <a:ext cx="1078992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1143000" y="4401922"/>
            <a:ext cx="8778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2331720" y="4288536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Diskusi simulasi populasi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7370064" y="4261104"/>
            <a:ext cx="36210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Prediksi logis dan didukung hubungan sebab-akibat?</a:t>
            </a:r>
            <a:endParaRPr lang="en-US" sz="1420" dirty="0"/>
          </a:p>
        </p:txBody>
      </p:sp>
      <p:sp>
        <p:nvSpPr>
          <p:cNvPr id="24" name="Shape 22"/>
          <p:cNvSpPr/>
          <p:nvPr/>
        </p:nvSpPr>
        <p:spPr>
          <a:xfrm>
            <a:off x="969264" y="5577840"/>
            <a:ext cx="10287000" cy="411480"/>
          </a:xfrm>
          <a:prstGeom prst="roundRect">
            <a:avLst>
              <a:gd name="adj" fmla="val 24444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1115568" y="5669280"/>
            <a:ext cx="99761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Kuis interaktif tiap materi dapat menjadi sumber bukti formatif; skor saja belum cukup untuk mengukur seluruh KKTP.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Sumber: BSKAP (2025), hlm. 35–38.</a:t>
            </a:r>
            <a:endParaRPr lang="en-US" sz="9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PERENCANAAN ASESMEN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Asesmen sumatif: tugas autentik sesuai TP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Tugas akhir mengintegrasikan materi dan menilai performa sesuai KKTP.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41248" y="1956816"/>
            <a:ext cx="10497312" cy="950976"/>
          </a:xfrm>
          <a:prstGeom prst="roundRect">
            <a:avLst>
              <a:gd name="adj" fmla="val 13462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115568" y="2212848"/>
            <a:ext cx="99852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Kasus: Jumlah katak menurun dan populasi belalang berubah di suatu sawah.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1005840" y="3191256"/>
            <a:ext cx="310896" cy="310896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014984" y="3218688"/>
            <a:ext cx="292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90472" y="3172968"/>
            <a:ext cx="7726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Gambarkan satu rantai makanan yang relevan.</a:t>
            </a:r>
            <a:endParaRPr lang="en-US" sz="1570" dirty="0"/>
          </a:p>
        </p:txBody>
      </p:sp>
      <p:sp>
        <p:nvSpPr>
          <p:cNvPr id="14" name="Shape 12"/>
          <p:cNvSpPr/>
          <p:nvPr/>
        </p:nvSpPr>
        <p:spPr>
          <a:xfrm>
            <a:off x="9281160" y="3163824"/>
            <a:ext cx="1682496" cy="310896"/>
          </a:xfrm>
          <a:prstGeom prst="roundRect">
            <a:avLst>
              <a:gd name="adj" fmla="val 38235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9381744" y="3176626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1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1 &amp; TP 2</a:t>
            </a:r>
            <a:endParaRPr lang="en-US" sz="1110" dirty="0"/>
          </a:p>
        </p:txBody>
      </p:sp>
      <p:sp>
        <p:nvSpPr>
          <p:cNvPr id="16" name="Shape 14"/>
          <p:cNvSpPr/>
          <p:nvPr/>
        </p:nvSpPr>
        <p:spPr>
          <a:xfrm>
            <a:off x="1005840" y="3822192"/>
            <a:ext cx="310896" cy="310896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1014984" y="3849624"/>
            <a:ext cx="292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490472" y="3803904"/>
            <a:ext cx="7726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Jelaskan arah perpindahan energi.</a:t>
            </a:r>
            <a:endParaRPr lang="en-US" sz="1570" dirty="0"/>
          </a:p>
        </p:txBody>
      </p:sp>
      <p:sp>
        <p:nvSpPr>
          <p:cNvPr id="19" name="Shape 17"/>
          <p:cNvSpPr/>
          <p:nvPr/>
        </p:nvSpPr>
        <p:spPr>
          <a:xfrm>
            <a:off x="9281160" y="3794760"/>
            <a:ext cx="1682496" cy="310896"/>
          </a:xfrm>
          <a:prstGeom prst="roundRect">
            <a:avLst>
              <a:gd name="adj" fmla="val 38235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9381744" y="3807562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1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2</a:t>
            </a:r>
            <a:endParaRPr lang="en-US" sz="1110" dirty="0"/>
          </a:p>
        </p:txBody>
      </p:sp>
      <p:sp>
        <p:nvSpPr>
          <p:cNvPr id="21" name="Shape 19"/>
          <p:cNvSpPr/>
          <p:nvPr/>
        </p:nvSpPr>
        <p:spPr>
          <a:xfrm>
            <a:off x="1005840" y="4453128"/>
            <a:ext cx="310896" cy="310896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1014984" y="4480560"/>
            <a:ext cx="292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490472" y="4434840"/>
            <a:ext cx="7726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Prediksi dua dampak yang mungkin terjadi dan jelaskan alasannya.</a:t>
            </a:r>
            <a:endParaRPr lang="en-US" sz="1570" dirty="0"/>
          </a:p>
        </p:txBody>
      </p:sp>
      <p:sp>
        <p:nvSpPr>
          <p:cNvPr id="24" name="Shape 22"/>
          <p:cNvSpPr/>
          <p:nvPr/>
        </p:nvSpPr>
        <p:spPr>
          <a:xfrm>
            <a:off x="9281160" y="4425696"/>
            <a:ext cx="1682496" cy="310896"/>
          </a:xfrm>
          <a:prstGeom prst="roundRect">
            <a:avLst>
              <a:gd name="adj" fmla="val 38235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9381744" y="4438498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1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3</a:t>
            </a:r>
            <a:endParaRPr lang="en-US" sz="1110" dirty="0"/>
          </a:p>
        </p:txBody>
      </p:sp>
      <p:sp>
        <p:nvSpPr>
          <p:cNvPr id="26" name="Shape 24"/>
          <p:cNvSpPr/>
          <p:nvPr/>
        </p:nvSpPr>
        <p:spPr>
          <a:xfrm>
            <a:off x="1005840" y="5084064"/>
            <a:ext cx="310896" cy="310896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1014984" y="5111496"/>
            <a:ext cx="292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490472" y="5065776"/>
            <a:ext cx="7726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7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Sebutkan satu faktor lain yang dapat memengaruhi prediksi.</a:t>
            </a:r>
            <a:endParaRPr lang="en-US" sz="1570" dirty="0"/>
          </a:p>
        </p:txBody>
      </p:sp>
      <p:sp>
        <p:nvSpPr>
          <p:cNvPr id="29" name="Shape 27"/>
          <p:cNvSpPr/>
          <p:nvPr/>
        </p:nvSpPr>
        <p:spPr>
          <a:xfrm>
            <a:off x="9281160" y="5056632"/>
            <a:ext cx="1682496" cy="310896"/>
          </a:xfrm>
          <a:prstGeom prst="roundRect">
            <a:avLst>
              <a:gd name="adj" fmla="val 38235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9381744" y="5069434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1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3</a:t>
            </a:r>
            <a:endParaRPr lang="en-US" sz="1110" dirty="0"/>
          </a:p>
        </p:txBody>
      </p:sp>
      <p:sp>
        <p:nvSpPr>
          <p:cNvPr id="31" name="Text 29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Asesmen sumatif dilaksanakan sesuai kebutuhan dan menggunakan KKTP. BSKAP (2025), hlm. 37–39.</a:t>
            </a:r>
            <a:endParaRPr lang="en-US" sz="9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INSTRUMEN ASESMEN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Kisi-kisi kuis dan asesmen terintegrasi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Setiap pertanyaan harus menilai kompetensi pada TP yang relevan.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29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86384" y="1956816"/>
            <a:ext cx="10661904" cy="768096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950976" y="2139696"/>
            <a:ext cx="1517904" cy="310896"/>
          </a:xfrm>
          <a:prstGeom prst="roundRect">
            <a:avLst>
              <a:gd name="adj" fmla="val 38235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051560" y="2152498"/>
            <a:ext cx="1316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KUIS 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642616" y="2130552"/>
            <a:ext cx="11521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831336" y="2084832"/>
            <a:ext cx="607161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8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soal: produsen, konsumen, peran dan alasan</a:t>
            </a:r>
            <a:endParaRPr lang="en-US" sz="1480" dirty="0"/>
          </a:p>
        </p:txBody>
      </p:sp>
      <p:sp>
        <p:nvSpPr>
          <p:cNvPr id="14" name="Text 12"/>
          <p:cNvSpPr/>
          <p:nvPr/>
        </p:nvSpPr>
        <p:spPr>
          <a:xfrm>
            <a:off x="9902952" y="2139696"/>
            <a:ext cx="12527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C1–C2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86384" y="2880360"/>
            <a:ext cx="10661904" cy="768096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950976" y="3063240"/>
            <a:ext cx="1517904" cy="310896"/>
          </a:xfrm>
          <a:prstGeom prst="roundRect">
            <a:avLst>
              <a:gd name="adj" fmla="val 38235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1051560" y="3076042"/>
            <a:ext cx="1316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KUIS 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2642616" y="3054096"/>
            <a:ext cx="11521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831336" y="3008376"/>
            <a:ext cx="607161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8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soal: urutan, anak panah, transfer energi</a:t>
            </a:r>
            <a:endParaRPr lang="en-US" sz="1480" dirty="0"/>
          </a:p>
        </p:txBody>
      </p:sp>
      <p:sp>
        <p:nvSpPr>
          <p:cNvPr id="20" name="Text 18"/>
          <p:cNvSpPr/>
          <p:nvPr/>
        </p:nvSpPr>
        <p:spPr>
          <a:xfrm>
            <a:off x="9902952" y="3063240"/>
            <a:ext cx="12527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C2–C3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786384" y="3803904"/>
            <a:ext cx="10661904" cy="768096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950976" y="3986784"/>
            <a:ext cx="1517904" cy="310896"/>
          </a:xfrm>
          <a:prstGeom prst="roundRect">
            <a:avLst>
              <a:gd name="adj" fmla="val 38235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1051560" y="3999586"/>
            <a:ext cx="1316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KUIS 3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2642616" y="3977640"/>
            <a:ext cx="11521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3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3831336" y="3931920"/>
            <a:ext cx="607161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8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soal: prediksi, alasan, hubungan antarpopulasi</a:t>
            </a:r>
            <a:endParaRPr lang="en-US" sz="1480" dirty="0"/>
          </a:p>
        </p:txBody>
      </p:sp>
      <p:sp>
        <p:nvSpPr>
          <p:cNvPr id="26" name="Text 24"/>
          <p:cNvSpPr/>
          <p:nvPr/>
        </p:nvSpPr>
        <p:spPr>
          <a:xfrm>
            <a:off x="9902952" y="3986784"/>
            <a:ext cx="12527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C3–C4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786384" y="4727448"/>
            <a:ext cx="10661904" cy="768096"/>
          </a:xfrm>
          <a:prstGeom prst="roundRect">
            <a:avLst>
              <a:gd name="adj" fmla="val 14286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950976" y="4910328"/>
            <a:ext cx="1517904" cy="310896"/>
          </a:xfrm>
          <a:prstGeom prst="roundRect">
            <a:avLst>
              <a:gd name="adj" fmla="val 38235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1051560" y="4923130"/>
            <a:ext cx="1316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TUGAS AKHIR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2642616" y="4901184"/>
            <a:ext cx="11521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1–3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3831336" y="4855464"/>
            <a:ext cx="607161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8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Jawaban terbuka + sketsa rantai makanan</a:t>
            </a:r>
            <a:endParaRPr lang="en-US" sz="1480" dirty="0"/>
          </a:p>
        </p:txBody>
      </p:sp>
      <p:sp>
        <p:nvSpPr>
          <p:cNvPr id="32" name="Text 30"/>
          <p:cNvSpPr/>
          <p:nvPr/>
        </p:nvSpPr>
        <p:spPr>
          <a:xfrm>
            <a:off x="9902952" y="4910328"/>
            <a:ext cx="12527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C3–C5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Tingkatan Bloom bersifat indikatif; ketepatan level bergantung pada tuntutan nyata tiap butir soal.</a:t>
            </a:r>
            <a:endParaRPr lang="en-US" sz="9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PENGOLAHAN HASIL BELAJAR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Dari instrumen menuju keputusan ketercapaian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Nilai numerik dibaca bersama bukti performa sesuai KKTP.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86384" y="1892808"/>
            <a:ext cx="10698480" cy="822960"/>
          </a:xfrm>
          <a:prstGeom prst="roundRect">
            <a:avLst>
              <a:gd name="adj" fmla="val 1444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24128" y="2075688"/>
            <a:ext cx="21305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BUKTI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2999232" y="2029968"/>
            <a:ext cx="81015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Kuis 1: 80; Kuis 2: 100; Kuis 3: 60; jawaban kasus belum menjelaskan alasan.</a:t>
            </a:r>
            <a:endParaRPr lang="en-US" sz="1510" dirty="0"/>
          </a:p>
        </p:txBody>
      </p:sp>
      <p:sp>
        <p:nvSpPr>
          <p:cNvPr id="12" name="Shape 10"/>
          <p:cNvSpPr/>
          <p:nvPr/>
        </p:nvSpPr>
        <p:spPr>
          <a:xfrm>
            <a:off x="786384" y="2862072"/>
            <a:ext cx="10698480" cy="822960"/>
          </a:xfrm>
          <a:prstGeom prst="roundRect">
            <a:avLst>
              <a:gd name="adj" fmla="val 1444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1024128" y="3044952"/>
            <a:ext cx="21305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TEMUAN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2999232" y="2999232"/>
            <a:ext cx="81015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Identifikasi dan urutan sudah kuat; penalaran sebab-akibat TP 3 masih perlu dibantu.</a:t>
            </a:r>
            <a:endParaRPr lang="en-US" sz="1510" dirty="0"/>
          </a:p>
        </p:txBody>
      </p:sp>
      <p:sp>
        <p:nvSpPr>
          <p:cNvPr id="15" name="Shape 13"/>
          <p:cNvSpPr/>
          <p:nvPr/>
        </p:nvSpPr>
        <p:spPr>
          <a:xfrm>
            <a:off x="786384" y="3831336"/>
            <a:ext cx="10698480" cy="822960"/>
          </a:xfrm>
          <a:prstGeom prst="roundRect">
            <a:avLst>
              <a:gd name="adj" fmla="val 14444"/>
            </a:avLst>
          </a:prstGeom>
          <a:solidFill>
            <a:srgbClr val="D8EEE3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1024128" y="4014216"/>
            <a:ext cx="21305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KEPUTUSAN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2999232" y="3968496"/>
            <a:ext cx="81015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 1 dan TP 2 tampak tercapai; TP 3 belum memenuhi deskripsi rubrik “cakap”.</a:t>
            </a:r>
            <a:endParaRPr lang="en-US" sz="1510" dirty="0"/>
          </a:p>
        </p:txBody>
      </p:sp>
      <p:sp>
        <p:nvSpPr>
          <p:cNvPr id="18" name="Shape 16"/>
          <p:cNvSpPr/>
          <p:nvPr/>
        </p:nvSpPr>
        <p:spPr>
          <a:xfrm>
            <a:off x="786384" y="4800600"/>
            <a:ext cx="10698480" cy="822960"/>
          </a:xfrm>
          <a:prstGeom prst="roundRect">
            <a:avLst>
              <a:gd name="adj" fmla="val 1444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1024128" y="4983480"/>
            <a:ext cx="21305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TINDAK LANJUT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999232" y="4937760"/>
            <a:ext cx="81015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Diskusi prediksi dengan peta sebab-akibat; berikan tugas perbaikan lalu periksa ulang.</a:t>
            </a:r>
            <a:endParaRPr lang="en-US" sz="1510" dirty="0"/>
          </a:p>
        </p:txBody>
      </p:sp>
      <p:sp>
        <p:nvSpPr>
          <p:cNvPr id="21" name="Text 19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dan penetapan keputusan adalah ilustrasi. Dasar: KKTP BSKAP (2025), hlm. 40–45.</a:t>
            </a:r>
            <a:endParaRPr lang="en-US" sz="9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TINDAK LANJUT PEMBELAJARAN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Umpan balik, perbaikan, dan pengayaan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Asesmen menghasilkan keputusan tentang langkah belajar berikutnya.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31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49808" y="2103120"/>
            <a:ext cx="3447288" cy="3364992"/>
          </a:xfrm>
          <a:prstGeom prst="roundRect">
            <a:avLst>
              <a:gd name="adj" fmla="val 4891"/>
            </a:avLst>
          </a:prstGeom>
          <a:solidFill>
            <a:srgbClr val="FBF2E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960120" y="2496312"/>
            <a:ext cx="30175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BELUM TERCAPAI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960120" y="3429000"/>
            <a:ext cx="3044952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Kembalikan ke konsep yang keliru; berikan contoh konkret dan latihan dengan bimbingan.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81144" y="2103120"/>
            <a:ext cx="3447288" cy="3364992"/>
          </a:xfrm>
          <a:prstGeom prst="roundRect">
            <a:avLst>
              <a:gd name="adj" fmla="val 4891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4791456" y="2496312"/>
            <a:ext cx="30175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SUDAH TERCAPAI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4791456" y="3429000"/>
            <a:ext cx="3044952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Ajak murid menerapkan konsep pada ekosistem lain atau situasi yang lebih kompleks.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412480" y="2103120"/>
            <a:ext cx="3447288" cy="3364992"/>
          </a:xfrm>
          <a:prstGeom prst="roundRect">
            <a:avLst>
              <a:gd name="adj" fmla="val 4891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622792" y="2496312"/>
            <a:ext cx="30175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REFLEKSI MURID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622792" y="3429000"/>
            <a:ext cx="3044952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Apa yang saya pahami? Bukti apa yang saya gunakan? Apa yang masih perlu diperbaiki?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Sumber: BSKAP (2025), hlm. 35–40 dan 71–72.</a:t>
            </a:r>
            <a:endParaRPr lang="en-US" sz="9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MERANCANG MEDIA INTERAKTIF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Contoh keterkaitan modul ajar dan media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Tujuan → isi → aktivitas → asesmen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32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49808" y="1947672"/>
            <a:ext cx="2523744" cy="502920"/>
          </a:xfrm>
          <a:prstGeom prst="roundRect">
            <a:avLst>
              <a:gd name="adj" fmla="val 18182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50392" y="2048256"/>
            <a:ext cx="22951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TUJUAN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383280" y="1947672"/>
            <a:ext cx="2523744" cy="502920"/>
          </a:xfrm>
          <a:prstGeom prst="roundRect">
            <a:avLst>
              <a:gd name="adj" fmla="val 18182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3483864" y="2048256"/>
            <a:ext cx="22951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053328" y="1947672"/>
            <a:ext cx="2523744" cy="502920"/>
          </a:xfrm>
          <a:prstGeom prst="roundRect">
            <a:avLst>
              <a:gd name="adj" fmla="val 18182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6153912" y="2048256"/>
            <a:ext cx="22951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AKTIVITAS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723376" y="1947672"/>
            <a:ext cx="2523744" cy="502920"/>
          </a:xfrm>
          <a:prstGeom prst="roundRect">
            <a:avLst>
              <a:gd name="adj" fmla="val 18182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823960" y="2048256"/>
            <a:ext cx="22951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KUIS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49808" y="2606040"/>
            <a:ext cx="2523744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68680" y="2715768"/>
            <a:ext cx="226771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Identifikasi peran</a:t>
            </a:r>
            <a:endParaRPr lang="en-US" sz="1490" dirty="0"/>
          </a:p>
        </p:txBody>
      </p:sp>
      <p:sp>
        <p:nvSpPr>
          <p:cNvPr id="19" name="Shape 17"/>
          <p:cNvSpPr/>
          <p:nvPr/>
        </p:nvSpPr>
        <p:spPr>
          <a:xfrm>
            <a:off x="3383280" y="2606040"/>
            <a:ext cx="2523744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3502152" y="2715768"/>
            <a:ext cx="226771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Organisme sawah</a:t>
            </a:r>
            <a:endParaRPr lang="en-US" sz="1490" dirty="0"/>
          </a:p>
        </p:txBody>
      </p:sp>
      <p:sp>
        <p:nvSpPr>
          <p:cNvPr id="21" name="Shape 19"/>
          <p:cNvSpPr/>
          <p:nvPr/>
        </p:nvSpPr>
        <p:spPr>
          <a:xfrm>
            <a:off x="6053328" y="2606040"/>
            <a:ext cx="2523744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6172200" y="2715768"/>
            <a:ext cx="226771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Kelompokkan peran</a:t>
            </a:r>
            <a:endParaRPr lang="en-US" sz="1490" dirty="0"/>
          </a:p>
        </p:txBody>
      </p:sp>
      <p:sp>
        <p:nvSpPr>
          <p:cNvPr id="23" name="Shape 21"/>
          <p:cNvSpPr/>
          <p:nvPr/>
        </p:nvSpPr>
        <p:spPr>
          <a:xfrm>
            <a:off x="8723376" y="2606040"/>
            <a:ext cx="2523744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8842248" y="2715768"/>
            <a:ext cx="226771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soal peran</a:t>
            </a:r>
            <a:endParaRPr lang="en-US" sz="1490" dirty="0"/>
          </a:p>
        </p:txBody>
      </p:sp>
      <p:sp>
        <p:nvSpPr>
          <p:cNvPr id="25" name="Shape 23"/>
          <p:cNvSpPr/>
          <p:nvPr/>
        </p:nvSpPr>
        <p:spPr>
          <a:xfrm>
            <a:off x="749808" y="3593592"/>
            <a:ext cx="2523744" cy="804672"/>
          </a:xfrm>
          <a:prstGeom prst="roundRect">
            <a:avLst>
              <a:gd name="adj" fmla="val 11364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868680" y="3703320"/>
            <a:ext cx="226771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Menjelaskan energi</a:t>
            </a:r>
            <a:endParaRPr lang="en-US" sz="1490" dirty="0"/>
          </a:p>
        </p:txBody>
      </p:sp>
      <p:sp>
        <p:nvSpPr>
          <p:cNvPr id="27" name="Shape 25"/>
          <p:cNvSpPr/>
          <p:nvPr/>
        </p:nvSpPr>
        <p:spPr>
          <a:xfrm>
            <a:off x="3383280" y="3593592"/>
            <a:ext cx="2523744" cy="804672"/>
          </a:xfrm>
          <a:prstGeom prst="roundRect">
            <a:avLst>
              <a:gd name="adj" fmla="val 11364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3502152" y="3703320"/>
            <a:ext cx="226771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Rantai makanan</a:t>
            </a:r>
            <a:endParaRPr lang="en-US" sz="1490" dirty="0"/>
          </a:p>
        </p:txBody>
      </p:sp>
      <p:sp>
        <p:nvSpPr>
          <p:cNvPr id="29" name="Shape 27"/>
          <p:cNvSpPr/>
          <p:nvPr/>
        </p:nvSpPr>
        <p:spPr>
          <a:xfrm>
            <a:off x="6053328" y="3593592"/>
            <a:ext cx="2523744" cy="804672"/>
          </a:xfrm>
          <a:prstGeom prst="roundRect">
            <a:avLst>
              <a:gd name="adj" fmla="val 11364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6172200" y="3703320"/>
            <a:ext cx="226771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Susun urutan</a:t>
            </a:r>
            <a:endParaRPr lang="en-US" sz="1490" dirty="0"/>
          </a:p>
        </p:txBody>
      </p:sp>
      <p:sp>
        <p:nvSpPr>
          <p:cNvPr id="31" name="Shape 29"/>
          <p:cNvSpPr/>
          <p:nvPr/>
        </p:nvSpPr>
        <p:spPr>
          <a:xfrm>
            <a:off x="8723376" y="3593592"/>
            <a:ext cx="2523744" cy="804672"/>
          </a:xfrm>
          <a:prstGeom prst="roundRect">
            <a:avLst>
              <a:gd name="adj" fmla="val 11364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/>
          <p:nvPr/>
        </p:nvSpPr>
        <p:spPr>
          <a:xfrm>
            <a:off x="8842248" y="3703320"/>
            <a:ext cx="226771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soal aliran</a:t>
            </a:r>
            <a:endParaRPr lang="en-US" sz="1490" dirty="0"/>
          </a:p>
        </p:txBody>
      </p:sp>
      <p:sp>
        <p:nvSpPr>
          <p:cNvPr id="33" name="Shape 31"/>
          <p:cNvSpPr/>
          <p:nvPr/>
        </p:nvSpPr>
        <p:spPr>
          <a:xfrm>
            <a:off x="749808" y="4581144"/>
            <a:ext cx="2523744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/>
          <p:nvPr/>
        </p:nvSpPr>
        <p:spPr>
          <a:xfrm>
            <a:off x="868680" y="4690872"/>
            <a:ext cx="226771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Memprediksi dampak</a:t>
            </a:r>
            <a:endParaRPr lang="en-US" sz="1490" dirty="0"/>
          </a:p>
        </p:txBody>
      </p:sp>
      <p:sp>
        <p:nvSpPr>
          <p:cNvPr id="35" name="Shape 33"/>
          <p:cNvSpPr/>
          <p:nvPr/>
        </p:nvSpPr>
        <p:spPr>
          <a:xfrm>
            <a:off x="3383280" y="4581144"/>
            <a:ext cx="2523744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/>
          <p:nvPr/>
        </p:nvSpPr>
        <p:spPr>
          <a:xfrm>
            <a:off x="3502152" y="4690872"/>
            <a:ext cx="226771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Keseimbangan</a:t>
            </a:r>
            <a:endParaRPr lang="en-US" sz="1490" dirty="0"/>
          </a:p>
        </p:txBody>
      </p:sp>
      <p:sp>
        <p:nvSpPr>
          <p:cNvPr id="37" name="Shape 35"/>
          <p:cNvSpPr/>
          <p:nvPr/>
        </p:nvSpPr>
        <p:spPr>
          <a:xfrm>
            <a:off x="6053328" y="4581144"/>
            <a:ext cx="2523744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/>
          <p:nvPr/>
        </p:nvSpPr>
        <p:spPr>
          <a:xfrm>
            <a:off x="6172200" y="4690872"/>
            <a:ext cx="226771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Simulasi kasus</a:t>
            </a:r>
            <a:endParaRPr lang="en-US" sz="1490" dirty="0"/>
          </a:p>
        </p:txBody>
      </p:sp>
      <p:sp>
        <p:nvSpPr>
          <p:cNvPr id="39" name="Shape 37"/>
          <p:cNvSpPr/>
          <p:nvPr/>
        </p:nvSpPr>
        <p:spPr>
          <a:xfrm>
            <a:off x="8723376" y="4581144"/>
            <a:ext cx="2523744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40" name="Text 38"/>
          <p:cNvSpPr/>
          <p:nvPr/>
        </p:nvSpPr>
        <p:spPr>
          <a:xfrm>
            <a:off x="8842248" y="4690872"/>
            <a:ext cx="226771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soal prediksi</a:t>
            </a:r>
            <a:endParaRPr lang="en-US" sz="1490" dirty="0"/>
          </a:p>
        </p:txBody>
      </p:sp>
      <p:sp>
        <p:nvSpPr>
          <p:cNvPr id="41" name="Shape 39"/>
          <p:cNvSpPr/>
          <p:nvPr/>
        </p:nvSpPr>
        <p:spPr>
          <a:xfrm>
            <a:off x="1024128" y="5806440"/>
            <a:ext cx="10085832" cy="338328"/>
          </a:xfrm>
          <a:prstGeom prst="roundRect">
            <a:avLst>
              <a:gd name="adj" fmla="val 27027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/>
          <p:nvPr/>
        </p:nvSpPr>
        <p:spPr>
          <a:xfrm>
            <a:off x="1179576" y="5870448"/>
            <a:ext cx="9784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6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Satu file HTML • Tiga materi • Tiga aktivitas • Tiga kuis • Rekap nilai</a:t>
            </a:r>
            <a:endParaRPr lang="en-US" sz="126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PRODUK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Contoh media: Petualangan Ekosistem Sawah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Satu HTML dengan menu beranda, tiga materi, dan nilai serta refleksi.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33</a:t>
            </a:r>
            <a:endParaRPr lang="en-US" sz="1000" dirty="0"/>
          </a:p>
        </p:txBody>
      </p:sp>
      <p:pic>
        <p:nvPicPr>
          <p:cNvPr id="9" name="Image 0" descr="/mnt/data/workshop_final/assets/media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7552" y="1865376"/>
            <a:ext cx="10186416" cy="3968496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987552" y="1865376"/>
            <a:ext cx="10186416" cy="396849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EE8E2"/>
            </a:solidFill>
            <a:prstDash val="solid"/>
          </a:ln>
        </p:spPr>
        <p:txBody>
          <a:bodyPr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PRODUK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Materi 1 — mengenal peran makhluk hidup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Isi belajar, aktivitas mengelompokkan, serta kuis khusus materi 1.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34</a:t>
            </a:r>
            <a:endParaRPr lang="en-US" sz="1000" dirty="0"/>
          </a:p>
        </p:txBody>
      </p:sp>
      <p:pic>
        <p:nvPicPr>
          <p:cNvPr id="9" name="Image 0" descr="/mnt/data/workshop_final/assets/media_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7552" y="1856232"/>
            <a:ext cx="10168128" cy="4005072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987552" y="1856232"/>
            <a:ext cx="10168128" cy="400507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EE8E2"/>
            </a:solidFill>
            <a:prstDash val="solid"/>
          </a:ln>
        </p:spPr>
        <p:txBody>
          <a:bodyPr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PRODUK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Materi 2 — rantai makanan dan aliran energi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Kegiatan menyusun urutan dan memeriksa jawaban.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35</a:t>
            </a:r>
            <a:endParaRPr lang="en-US" sz="1000" dirty="0"/>
          </a:p>
        </p:txBody>
      </p:sp>
      <p:pic>
        <p:nvPicPr>
          <p:cNvPr id="9" name="Image 0" descr="/mnt/data/workshop_final/assets/media_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7552" y="1856232"/>
            <a:ext cx="10168128" cy="4005072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987552" y="1856232"/>
            <a:ext cx="10168128" cy="400507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EE8E2"/>
            </a:solidFill>
            <a:prstDash val="solid"/>
          </a:ln>
        </p:spPr>
        <p:txBody>
          <a:bodyPr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PRODUK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Materi 3 — memprediksi keseimbangan ekosistem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Bukan sekadar menghafal urutan, tetapi memahami hubungan sebab-akibat.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36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13816" y="1965960"/>
            <a:ext cx="6601968" cy="3630168"/>
          </a:xfrm>
          <a:prstGeom prst="roundRect">
            <a:avLst>
              <a:gd name="adj" fmla="val 4282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97280" y="2258568"/>
            <a:ext cx="595274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Skenario ekosistem sawah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1124712" y="2898648"/>
            <a:ext cx="6007608" cy="512064"/>
          </a:xfrm>
          <a:prstGeom prst="roundRect">
            <a:avLst>
              <a:gd name="adj" fmla="val 17857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325880" y="2990088"/>
            <a:ext cx="55595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Populasi katak menurun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1124712" y="3566160"/>
            <a:ext cx="6007608" cy="512064"/>
          </a:xfrm>
          <a:prstGeom prst="roundRect">
            <a:avLst>
              <a:gd name="adj" fmla="val 17857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325880" y="3657600"/>
            <a:ext cx="55595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Belalang berpotensi meningkat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1124712" y="4233672"/>
            <a:ext cx="6007608" cy="512064"/>
          </a:xfrm>
          <a:prstGeom prst="roundRect">
            <a:avLst>
              <a:gd name="adj" fmla="val 17857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1325880" y="4325112"/>
            <a:ext cx="55595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Tekanan pada tanaman padi bertambah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7708392" y="1965960"/>
            <a:ext cx="3611880" cy="3630168"/>
          </a:xfrm>
          <a:prstGeom prst="roundRect">
            <a:avLst>
              <a:gd name="adj" fmla="val 4304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973568" y="2322576"/>
            <a:ext cx="30358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Kegiatan murid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001000" y="2971800"/>
            <a:ext cx="3008376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Memilih prediksi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Menyampaikan alasan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Membaca umpan balik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Mengerjakan kuis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Menuliskan refleksi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060704" y="5843016"/>
            <a:ext cx="1015898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Perubahan populasi tidak selalu menghasilkan akibat yang sama; banyak faktor lingkungan ikut berpengaruh.</a:t>
            </a:r>
            <a:endParaRPr lang="en-US" sz="13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MEMBUAT MEDIA TANPA CODING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Satu file HTML, banyak pengalaman belajar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Seluruh tampilan dan logika interaksi dapat disatukan dalam satu berkas.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37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941832" y="2075688"/>
            <a:ext cx="3813048" cy="3182112"/>
          </a:xfrm>
          <a:prstGeom prst="roundRect">
            <a:avLst>
              <a:gd name="adj" fmla="val 5460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280160" y="2414016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B6454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index.html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1188720" y="3328416"/>
            <a:ext cx="3300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4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Konten • Tampilan • Interaksi</a:t>
            </a:r>
            <a:endParaRPr lang="en-US" sz="1640" dirty="0"/>
          </a:p>
        </p:txBody>
      </p:sp>
      <p:sp>
        <p:nvSpPr>
          <p:cNvPr id="12" name="Text 10"/>
          <p:cNvSpPr/>
          <p:nvPr/>
        </p:nvSpPr>
        <p:spPr>
          <a:xfrm>
            <a:off x="1344168" y="4379976"/>
            <a:ext cx="30723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Dapat dibuka di browser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148072" y="3429000"/>
            <a:ext cx="594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DBA45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3100" dirty="0"/>
          </a:p>
        </p:txBody>
      </p:sp>
      <p:sp>
        <p:nvSpPr>
          <p:cNvPr id="14" name="Shape 12"/>
          <p:cNvSpPr/>
          <p:nvPr/>
        </p:nvSpPr>
        <p:spPr>
          <a:xfrm>
            <a:off x="5980176" y="1975104"/>
            <a:ext cx="5065776" cy="658368"/>
          </a:xfrm>
          <a:prstGeom prst="roundRect">
            <a:avLst>
              <a:gd name="adj" fmla="val 18056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6199632" y="2103120"/>
            <a:ext cx="45902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 1 + Aktivitas + Kuis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980176" y="2816352"/>
            <a:ext cx="5065776" cy="658368"/>
          </a:xfrm>
          <a:prstGeom prst="roundRect">
            <a:avLst>
              <a:gd name="adj" fmla="val 18056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199632" y="2944368"/>
            <a:ext cx="45902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 2 + Aktivitas + Kuis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980176" y="3657600"/>
            <a:ext cx="5065776" cy="658368"/>
          </a:xfrm>
          <a:prstGeom prst="roundRect">
            <a:avLst>
              <a:gd name="adj" fmla="val 18056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6199632" y="3785616"/>
            <a:ext cx="45902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 3 + Aktivitas + Kuis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980176" y="4498848"/>
            <a:ext cx="5065776" cy="658368"/>
          </a:xfrm>
          <a:prstGeom prst="roundRect">
            <a:avLst>
              <a:gd name="adj" fmla="val 18056"/>
            </a:avLst>
          </a:prstGeom>
          <a:solidFill>
            <a:srgbClr val="FBF2E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6199632" y="4626864"/>
            <a:ext cx="45902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Nilai + Refleksi</a:t>
            </a:r>
            <a:endParaRPr lang="en-US" sz="17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PRAKTIK GEMINI CANVAS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Langkah 1 — buka Gemini Canvas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Buka gemini.google.com dan pilih Canvas pada menu di dekat kolom perintah.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</a:t>
            </a:r>
            <a:endParaRPr lang="en-US" sz="1000" dirty="0"/>
          </a:p>
        </p:txBody>
      </p:sp>
      <p:pic>
        <p:nvPicPr>
          <p:cNvPr id="9" name="Image 0" descr="/mnt/data/workshop_final/assets/gemini_hom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1892808"/>
            <a:ext cx="7004304" cy="3968496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749808" y="1892808"/>
            <a:ext cx="7004304" cy="396849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8037576" y="1920240"/>
            <a:ext cx="3401568" cy="3931920"/>
          </a:xfrm>
          <a:prstGeom prst="roundRect">
            <a:avLst>
              <a:gd name="adj" fmla="val 4570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8330184" y="2231136"/>
            <a:ext cx="347472" cy="347472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330184" y="2240280"/>
            <a:ext cx="34747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8787384" y="2185416"/>
            <a:ext cx="2350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5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Masuk ke akun Google.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8330184" y="3044952"/>
            <a:ext cx="347472" cy="347472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8330184" y="3054096"/>
            <a:ext cx="34747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8787384" y="2999232"/>
            <a:ext cx="2350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5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Buka gemini.google.com.</a:t>
            </a:r>
            <a:endParaRPr lang="en-US" sz="1450" dirty="0"/>
          </a:p>
        </p:txBody>
      </p:sp>
      <p:sp>
        <p:nvSpPr>
          <p:cNvPr id="18" name="Shape 15"/>
          <p:cNvSpPr/>
          <p:nvPr/>
        </p:nvSpPr>
        <p:spPr>
          <a:xfrm>
            <a:off x="8330184" y="3858768"/>
            <a:ext cx="347472" cy="347472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330184" y="3867912"/>
            <a:ext cx="34747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787384" y="3813048"/>
            <a:ext cx="2350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5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Klik tanda + di kolom perintah.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8330184" y="4672584"/>
            <a:ext cx="347472" cy="347472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Text 19"/>
          <p:cNvSpPr/>
          <p:nvPr/>
        </p:nvSpPr>
        <p:spPr>
          <a:xfrm>
            <a:off x="8330184" y="4681728"/>
            <a:ext cx="34747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8787384" y="4626864"/>
            <a:ext cx="2350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5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Pilih Canvas dan tulis kebutuhan media.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Rujukan: Bantuan Aplikasi Gemini – Membuat dokumen, aplikasi, dan lainnya dengan Canvas.</a:t>
            </a:r>
            <a:endParaRPr lang="en-US" sz="9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PRAKTIK GEMINI CANVAS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Langkah 2 — tulis perintah yang lengkap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Perintah yang jelas menghasilkan rancangan media yang lebih mudah diperiksa.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39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86384" y="1874520"/>
            <a:ext cx="10643616" cy="4096512"/>
          </a:xfrm>
          <a:prstGeom prst="roundRect">
            <a:avLst>
              <a:gd name="adj" fmla="val 379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1060704" y="2221992"/>
            <a:ext cx="1399032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161288" y="2234794"/>
            <a:ext cx="1197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PERAN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743200" y="2194560"/>
            <a:ext cx="807415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Jadilah pengembang media digital sekaligus pendidik IPAS SD.</a:t>
            </a:r>
            <a:endParaRPr lang="en-US" sz="1630" dirty="0"/>
          </a:p>
        </p:txBody>
      </p:sp>
      <p:sp>
        <p:nvSpPr>
          <p:cNvPr id="13" name="Shape 11"/>
          <p:cNvSpPr/>
          <p:nvPr/>
        </p:nvSpPr>
        <p:spPr>
          <a:xfrm>
            <a:off x="1078992" y="2944368"/>
            <a:ext cx="9966960" cy="0"/>
          </a:xfrm>
          <a:prstGeom prst="line">
            <a:avLst/>
          </a:prstGeom>
          <a:noFill/>
          <a:ln w="825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1060704" y="3118104"/>
            <a:ext cx="1399032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1161288" y="3130906"/>
            <a:ext cx="1197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SASARAN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090672"/>
            <a:ext cx="807415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Kelas V, Fase C, topik ekosistem sawah.</a:t>
            </a:r>
            <a:endParaRPr lang="en-US" sz="1630" dirty="0"/>
          </a:p>
        </p:txBody>
      </p:sp>
      <p:sp>
        <p:nvSpPr>
          <p:cNvPr id="17" name="Shape 15"/>
          <p:cNvSpPr/>
          <p:nvPr/>
        </p:nvSpPr>
        <p:spPr>
          <a:xfrm>
            <a:off x="1078992" y="3840480"/>
            <a:ext cx="9966960" cy="0"/>
          </a:xfrm>
          <a:prstGeom prst="line">
            <a:avLst/>
          </a:prstGeom>
          <a:noFill/>
          <a:ln w="825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1060704" y="4014216"/>
            <a:ext cx="1399032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1161288" y="4027018"/>
            <a:ext cx="1197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TUJUAN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743200" y="3986784"/>
            <a:ext cx="807415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Mengidentifikasi peran organisme, menjelaskan aliran energi, memprediksi perubahan populasi.</a:t>
            </a:r>
            <a:endParaRPr lang="en-US" sz="1630" dirty="0"/>
          </a:p>
        </p:txBody>
      </p:sp>
      <p:sp>
        <p:nvSpPr>
          <p:cNvPr id="21" name="Shape 19"/>
          <p:cNvSpPr/>
          <p:nvPr/>
        </p:nvSpPr>
        <p:spPr>
          <a:xfrm>
            <a:off x="1078992" y="4736592"/>
            <a:ext cx="9966960" cy="0"/>
          </a:xfrm>
          <a:prstGeom prst="line">
            <a:avLst/>
          </a:prstGeom>
          <a:noFill/>
          <a:ln w="825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1060704" y="4910328"/>
            <a:ext cx="1399032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1161288" y="4923130"/>
            <a:ext cx="1197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STRUKTUR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743200" y="4882896"/>
            <a:ext cx="807415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Satu file HTML berisi beranda, tiga materi, aktivitas, kuis, nilai, dan refleksi.</a:t>
            </a:r>
            <a:endParaRPr lang="en-US" sz="163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PRAKTIK GEMINI CANVAS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Langkah 3 — jelaskan isi setiap materi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Semakin rinci keterkaitan materi, aktivitas, dan kuis, semakin jelas hasil yang diharapkan.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49808" y="2048256"/>
            <a:ext cx="3465576" cy="3584448"/>
          </a:xfrm>
          <a:prstGeom prst="roundRect">
            <a:avLst>
              <a:gd name="adj" fmla="val 448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950976" y="2295144"/>
            <a:ext cx="1472184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051560" y="2307946"/>
            <a:ext cx="1271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7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 1</a:t>
            </a:r>
            <a:endParaRPr lang="en-US" sz="1170" dirty="0"/>
          </a:p>
        </p:txBody>
      </p:sp>
      <p:sp>
        <p:nvSpPr>
          <p:cNvPr id="12" name="Text 10"/>
          <p:cNvSpPr/>
          <p:nvPr/>
        </p:nvSpPr>
        <p:spPr>
          <a:xfrm>
            <a:off x="950976" y="2898648"/>
            <a:ext cx="3054096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Peran organisme sawah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50976" y="3950208"/>
            <a:ext cx="305409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3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Aktivitas mengelompokkan produsen dan konsumen; lima soal khusus peran.</a:t>
            </a:r>
            <a:endParaRPr lang="en-US" sz="1530" dirty="0"/>
          </a:p>
        </p:txBody>
      </p:sp>
      <p:sp>
        <p:nvSpPr>
          <p:cNvPr id="14" name="Shape 12"/>
          <p:cNvSpPr/>
          <p:nvPr/>
        </p:nvSpPr>
        <p:spPr>
          <a:xfrm>
            <a:off x="4562856" y="2048256"/>
            <a:ext cx="3465576" cy="3584448"/>
          </a:xfrm>
          <a:prstGeom prst="roundRect">
            <a:avLst>
              <a:gd name="adj" fmla="val 448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4764024" y="2295144"/>
            <a:ext cx="1472184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4864608" y="2307946"/>
            <a:ext cx="1271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7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 2</a:t>
            </a:r>
            <a:endParaRPr lang="en-US" sz="1170" dirty="0"/>
          </a:p>
        </p:txBody>
      </p:sp>
      <p:sp>
        <p:nvSpPr>
          <p:cNvPr id="17" name="Text 15"/>
          <p:cNvSpPr/>
          <p:nvPr/>
        </p:nvSpPr>
        <p:spPr>
          <a:xfrm>
            <a:off x="4764024" y="2898648"/>
            <a:ext cx="3054096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Rantai makanan &amp; energi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764024" y="3950208"/>
            <a:ext cx="305409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3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Aktivitas menyusun rantai dan arah panah; lima soal urutan dan perpindahan energi.</a:t>
            </a:r>
            <a:endParaRPr lang="en-US" sz="1530" dirty="0"/>
          </a:p>
        </p:txBody>
      </p:sp>
      <p:sp>
        <p:nvSpPr>
          <p:cNvPr id="19" name="Shape 17"/>
          <p:cNvSpPr/>
          <p:nvPr/>
        </p:nvSpPr>
        <p:spPr>
          <a:xfrm>
            <a:off x="8375904" y="2048256"/>
            <a:ext cx="3465576" cy="3584448"/>
          </a:xfrm>
          <a:prstGeom prst="roundRect">
            <a:avLst>
              <a:gd name="adj" fmla="val 448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8577072" y="2295144"/>
            <a:ext cx="1472184" cy="310896"/>
          </a:xfrm>
          <a:prstGeom prst="roundRect">
            <a:avLst>
              <a:gd name="adj" fmla="val 38235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677656" y="2307946"/>
            <a:ext cx="1271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7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 3</a:t>
            </a:r>
            <a:endParaRPr lang="en-US" sz="1170" dirty="0"/>
          </a:p>
        </p:txBody>
      </p:sp>
      <p:sp>
        <p:nvSpPr>
          <p:cNvPr id="22" name="Text 20"/>
          <p:cNvSpPr/>
          <p:nvPr/>
        </p:nvSpPr>
        <p:spPr>
          <a:xfrm>
            <a:off x="8577072" y="2898648"/>
            <a:ext cx="3054096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Keseimbangan ekosistem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8577072" y="3950208"/>
            <a:ext cx="305409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3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Simulasi perubahan populasi; lima soal analisis situasi dan pembahasan.</a:t>
            </a:r>
            <a:endParaRPr lang="en-US" sz="153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PRAKTIK GEMINI CANVAS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Langkah 4 — tentukan fungsi dan kualitas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 tidak cukup terlihat menarik; isinya dan interaksinya harus tepat.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41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95528" y="1847088"/>
            <a:ext cx="10616184" cy="704088"/>
          </a:xfrm>
          <a:prstGeom prst="roundRect">
            <a:avLst>
              <a:gd name="adj" fmla="val 1558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987552" y="2048256"/>
            <a:ext cx="265176" cy="265176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987552" y="2048256"/>
            <a:ext cx="2651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72184" y="1993392"/>
            <a:ext cx="24688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2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Interaksi nyata</a:t>
            </a:r>
            <a:endParaRPr lang="en-US" sz="1620" dirty="0"/>
          </a:p>
        </p:txBody>
      </p:sp>
      <p:sp>
        <p:nvSpPr>
          <p:cNvPr id="13" name="Text 11"/>
          <p:cNvSpPr/>
          <p:nvPr/>
        </p:nvSpPr>
        <p:spPr>
          <a:xfrm>
            <a:off x="3950208" y="1956816"/>
            <a:ext cx="70683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Semua tombol, navigasi, latihan, dan kuis berfungsi.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95528" y="2688336"/>
            <a:ext cx="10616184" cy="704088"/>
          </a:xfrm>
          <a:prstGeom prst="roundRect">
            <a:avLst>
              <a:gd name="adj" fmla="val 15584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987552" y="2889504"/>
            <a:ext cx="265176" cy="265176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987552" y="2889504"/>
            <a:ext cx="2651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472184" y="2834640"/>
            <a:ext cx="24688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2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Umpan balik</a:t>
            </a:r>
            <a:endParaRPr lang="en-US" sz="1620" dirty="0"/>
          </a:p>
        </p:txBody>
      </p:sp>
      <p:sp>
        <p:nvSpPr>
          <p:cNvPr id="18" name="Text 16"/>
          <p:cNvSpPr/>
          <p:nvPr/>
        </p:nvSpPr>
        <p:spPr>
          <a:xfrm>
            <a:off x="3950208" y="2798064"/>
            <a:ext cx="70683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Benar/salah, pembahasan, dan kesempatan mengulang.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795528" y="3529584"/>
            <a:ext cx="10616184" cy="704088"/>
          </a:xfrm>
          <a:prstGeom prst="roundRect">
            <a:avLst>
              <a:gd name="adj" fmla="val 1558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987552" y="3730752"/>
            <a:ext cx="265176" cy="265176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987552" y="3730752"/>
            <a:ext cx="2651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472184" y="3675888"/>
            <a:ext cx="24688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2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Rekap capaian</a:t>
            </a:r>
            <a:endParaRPr lang="en-US" sz="1620" dirty="0"/>
          </a:p>
        </p:txBody>
      </p:sp>
      <p:sp>
        <p:nvSpPr>
          <p:cNvPr id="23" name="Text 21"/>
          <p:cNvSpPr/>
          <p:nvPr/>
        </p:nvSpPr>
        <p:spPr>
          <a:xfrm>
            <a:off x="3950208" y="3639312"/>
            <a:ext cx="70683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Nilai setiap kuis dan rata-rata; refleksi murid.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795528" y="4370832"/>
            <a:ext cx="10616184" cy="704088"/>
          </a:xfrm>
          <a:prstGeom prst="roundRect">
            <a:avLst>
              <a:gd name="adj" fmla="val 15584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987552" y="4572000"/>
            <a:ext cx="265176" cy="265176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987552" y="4572000"/>
            <a:ext cx="2651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472184" y="4517136"/>
            <a:ext cx="24688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2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Akses fleksibel</a:t>
            </a:r>
            <a:endParaRPr lang="en-US" sz="1620" dirty="0"/>
          </a:p>
        </p:txBody>
      </p:sp>
      <p:sp>
        <p:nvSpPr>
          <p:cNvPr id="28" name="Text 26"/>
          <p:cNvSpPr/>
          <p:nvPr/>
        </p:nvSpPr>
        <p:spPr>
          <a:xfrm>
            <a:off x="3950208" y="4480560"/>
            <a:ext cx="70683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Responsif di laptop dan HP; bisa dibuka tanpa akun siswa.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795528" y="5212080"/>
            <a:ext cx="10616184" cy="704088"/>
          </a:xfrm>
          <a:prstGeom prst="roundRect">
            <a:avLst>
              <a:gd name="adj" fmla="val 1558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987552" y="5413248"/>
            <a:ext cx="265176" cy="265176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987552" y="5413248"/>
            <a:ext cx="2651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472184" y="5358384"/>
            <a:ext cx="24688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2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Berkas mandiri</a:t>
            </a:r>
            <a:endParaRPr lang="en-US" sz="1620" dirty="0"/>
          </a:p>
        </p:txBody>
      </p:sp>
      <p:sp>
        <p:nvSpPr>
          <p:cNvPr id="33" name="Text 31"/>
          <p:cNvSpPr/>
          <p:nvPr/>
        </p:nvSpPr>
        <p:spPr>
          <a:xfrm>
            <a:off x="3950208" y="5321808"/>
            <a:ext cx="70683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HTML, CSS, JavaScript dalam satu file; tanpa dependensi eksternal.</a:t>
            </a:r>
            <a:endParaRPr lang="en-US" sz="15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PRAKTIK GEMINI CANVAS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Langkah 5 — uji, beri umpan balik, lalu revisi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Periksa setiap aktivitas dan soal sebelum media digunakan murid.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51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77240" y="1975104"/>
            <a:ext cx="5404104" cy="1719072"/>
          </a:xfrm>
          <a:prstGeom prst="roundRect">
            <a:avLst>
              <a:gd name="adj" fmla="val 744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1014984" y="2258568"/>
            <a:ext cx="420624" cy="420624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014984" y="2267712"/>
            <a:ext cx="4206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591056" y="2221992"/>
            <a:ext cx="42062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Coba materi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69848" y="2880360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Baca setiap penjelasan; cek ketepatan konsep dan istilah.</a:t>
            </a:r>
            <a:endParaRPr lang="en-US" sz="1410" dirty="0"/>
          </a:p>
        </p:txBody>
      </p:sp>
      <p:sp>
        <p:nvSpPr>
          <p:cNvPr id="14" name="Shape 12"/>
          <p:cNvSpPr/>
          <p:nvPr/>
        </p:nvSpPr>
        <p:spPr>
          <a:xfrm>
            <a:off x="6537960" y="1975104"/>
            <a:ext cx="5404104" cy="1719072"/>
          </a:xfrm>
          <a:prstGeom prst="roundRect">
            <a:avLst>
              <a:gd name="adj" fmla="val 744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775704" y="2258568"/>
            <a:ext cx="420624" cy="420624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6775704" y="2267712"/>
            <a:ext cx="4206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7351776" y="2221992"/>
            <a:ext cx="42062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Coba aktivitas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830568" y="2880360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Periksa susunan, arah panah, prediksi, tombol cek, dan reset.</a:t>
            </a:r>
            <a:endParaRPr lang="en-US" sz="1410" dirty="0"/>
          </a:p>
        </p:txBody>
      </p:sp>
      <p:sp>
        <p:nvSpPr>
          <p:cNvPr id="19" name="Shape 17"/>
          <p:cNvSpPr/>
          <p:nvPr/>
        </p:nvSpPr>
        <p:spPr>
          <a:xfrm>
            <a:off x="777240" y="3913632"/>
            <a:ext cx="5404104" cy="1719072"/>
          </a:xfrm>
          <a:prstGeom prst="roundRect">
            <a:avLst>
              <a:gd name="adj" fmla="val 744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1014984" y="4197096"/>
            <a:ext cx="420624" cy="420624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1014984" y="4206240"/>
            <a:ext cx="4206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591056" y="4160520"/>
            <a:ext cx="42062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Coba tiga kuis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069848" y="4818888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Pastikan lima soal per materi, kunci benar, skor akurat, pembahasan tersedia.</a:t>
            </a:r>
            <a:endParaRPr lang="en-US" sz="1410" dirty="0"/>
          </a:p>
        </p:txBody>
      </p:sp>
      <p:sp>
        <p:nvSpPr>
          <p:cNvPr id="24" name="Shape 22"/>
          <p:cNvSpPr/>
          <p:nvPr/>
        </p:nvSpPr>
        <p:spPr>
          <a:xfrm>
            <a:off x="6537960" y="3913632"/>
            <a:ext cx="5404104" cy="1719072"/>
          </a:xfrm>
          <a:prstGeom prst="roundRect">
            <a:avLst>
              <a:gd name="adj" fmla="val 7447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6775704" y="4197096"/>
            <a:ext cx="420624" cy="420624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6775704" y="4206240"/>
            <a:ext cx="4206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7351776" y="4160520"/>
            <a:ext cx="42062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Coba di HP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6830568" y="4818888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1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Pastikan tombol bisa ditekan dan teks terbaca.</a:t>
            </a:r>
            <a:endParaRPr lang="en-US" sz="141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DARI GEMINI KE BROWSER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Menyimpan hasil sebagai file HTML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Berkas dapat diuji di laptop sebelum dipublikasikan.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52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41248" y="2011680"/>
            <a:ext cx="10497312" cy="978408"/>
          </a:xfrm>
          <a:prstGeom prst="roundRect">
            <a:avLst>
              <a:gd name="adj" fmla="val 1401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69848" y="2221992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2002536" y="2167128"/>
            <a:ext cx="4087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7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Salin kode HTML lengkap</a:t>
            </a:r>
            <a:endParaRPr lang="en-US" sz="1770" dirty="0"/>
          </a:p>
        </p:txBody>
      </p:sp>
      <p:sp>
        <p:nvSpPr>
          <p:cNvPr id="12" name="Text 10"/>
          <p:cNvSpPr/>
          <p:nvPr/>
        </p:nvSpPr>
        <p:spPr>
          <a:xfrm>
            <a:off x="6080760" y="2148840"/>
            <a:ext cx="491032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8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Pastikan seluruh struktur, gaya, dan interaksi ada dalam satu file.</a:t>
            </a:r>
            <a:endParaRPr lang="en-US" sz="1480" dirty="0"/>
          </a:p>
        </p:txBody>
      </p:sp>
      <p:sp>
        <p:nvSpPr>
          <p:cNvPr id="13" name="Shape 11"/>
          <p:cNvSpPr/>
          <p:nvPr/>
        </p:nvSpPr>
        <p:spPr>
          <a:xfrm>
            <a:off x="841248" y="3145536"/>
            <a:ext cx="10497312" cy="978408"/>
          </a:xfrm>
          <a:prstGeom prst="roundRect">
            <a:avLst>
              <a:gd name="adj" fmla="val 1401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069848" y="3355848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2002536" y="3300984"/>
            <a:ext cx="4087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7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Simpan sebagai berkas .html</a:t>
            </a:r>
            <a:endParaRPr lang="en-US" sz="1770" dirty="0"/>
          </a:p>
        </p:txBody>
      </p:sp>
      <p:sp>
        <p:nvSpPr>
          <p:cNvPr id="16" name="Text 14"/>
          <p:cNvSpPr/>
          <p:nvPr/>
        </p:nvSpPr>
        <p:spPr>
          <a:xfrm>
            <a:off x="6080760" y="3282696"/>
            <a:ext cx="491032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8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Contoh: petualangan_ekosistem_sawah.html.</a:t>
            </a:r>
            <a:endParaRPr lang="en-US" sz="1480" dirty="0"/>
          </a:p>
        </p:txBody>
      </p:sp>
      <p:sp>
        <p:nvSpPr>
          <p:cNvPr id="17" name="Shape 15"/>
          <p:cNvSpPr/>
          <p:nvPr/>
        </p:nvSpPr>
        <p:spPr>
          <a:xfrm>
            <a:off x="841248" y="4279392"/>
            <a:ext cx="10497312" cy="978408"/>
          </a:xfrm>
          <a:prstGeom prst="roundRect">
            <a:avLst>
              <a:gd name="adj" fmla="val 1401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069848" y="4489704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2500" dirty="0"/>
          </a:p>
        </p:txBody>
      </p:sp>
      <p:sp>
        <p:nvSpPr>
          <p:cNvPr id="19" name="Text 17"/>
          <p:cNvSpPr/>
          <p:nvPr/>
        </p:nvSpPr>
        <p:spPr>
          <a:xfrm>
            <a:off x="2002536" y="4434840"/>
            <a:ext cx="4087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7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Buka di browser</a:t>
            </a:r>
            <a:endParaRPr lang="en-US" sz="1770" dirty="0"/>
          </a:p>
        </p:txBody>
      </p:sp>
      <p:sp>
        <p:nvSpPr>
          <p:cNvPr id="20" name="Text 18"/>
          <p:cNvSpPr/>
          <p:nvPr/>
        </p:nvSpPr>
        <p:spPr>
          <a:xfrm>
            <a:off x="6080760" y="4416552"/>
            <a:ext cx="491032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8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Klik dua kali berkas tersebut, lalu periksa fungsi-fungsinya.</a:t>
            </a:r>
            <a:endParaRPr lang="en-US" sz="1480" dirty="0"/>
          </a:p>
        </p:txBody>
      </p:sp>
      <p:sp>
        <p:nvSpPr>
          <p:cNvPr id="21" name="Shape 19"/>
          <p:cNvSpPr/>
          <p:nvPr/>
        </p:nvSpPr>
        <p:spPr>
          <a:xfrm>
            <a:off x="960120" y="5650992"/>
            <a:ext cx="10232136" cy="393192"/>
          </a:xfrm>
          <a:prstGeom prst="roundRect">
            <a:avLst>
              <a:gd name="adj" fmla="val 25581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1170432" y="5733288"/>
            <a:ext cx="9829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3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HTML lokal dapat bekerja tanpa internet jika tidak bergantung pada layanan luar.</a:t>
            </a:r>
            <a:endParaRPr lang="en-US" sz="133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MEMBAGIKAN MEDIA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Gemini Canvas dan Netlify: fungsi yang berbeda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Gemini membantu menciptakan media; Netlify menerbitkan berkas menjadi website.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53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77240" y="2011680"/>
            <a:ext cx="5212080" cy="3648456"/>
          </a:xfrm>
          <a:prstGeom prst="roundRect">
            <a:avLst>
              <a:gd name="adj" fmla="val 4511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208776" y="2011680"/>
            <a:ext cx="5212080" cy="3648456"/>
          </a:xfrm>
          <a:prstGeom prst="roundRect">
            <a:avLst>
              <a:gd name="adj" fmla="val 4511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1005840" y="2267712"/>
            <a:ext cx="2432304" cy="310896"/>
          </a:xfrm>
          <a:prstGeom prst="roundRect">
            <a:avLst>
              <a:gd name="adj" fmla="val 38235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106424" y="2280514"/>
            <a:ext cx="22311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GEMINI CANVAS</a:t>
            </a:r>
            <a:endParaRPr lang="en-US" sz="1220" dirty="0"/>
          </a:p>
        </p:txBody>
      </p:sp>
      <p:sp>
        <p:nvSpPr>
          <p:cNvPr id="13" name="Shape 11"/>
          <p:cNvSpPr/>
          <p:nvPr/>
        </p:nvSpPr>
        <p:spPr>
          <a:xfrm>
            <a:off x="6428232" y="2267712"/>
            <a:ext cx="1755648" cy="310896"/>
          </a:xfrm>
          <a:prstGeom prst="roundRect">
            <a:avLst>
              <a:gd name="adj" fmla="val 38235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6528816" y="2280514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NETLIFY</a:t>
            </a:r>
            <a:endParaRPr lang="en-US" sz="1220" dirty="0"/>
          </a:p>
        </p:txBody>
      </p:sp>
      <p:sp>
        <p:nvSpPr>
          <p:cNvPr id="15" name="Text 13"/>
          <p:cNvSpPr/>
          <p:nvPr/>
        </p:nvSpPr>
        <p:spPr>
          <a:xfrm>
            <a:off x="1005840" y="2916936"/>
            <a:ext cx="455371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MEMBUAT &amp; MEREVISI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437376" y="2916936"/>
            <a:ext cx="458114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MENERBITKAN &amp; MEMBAGIKAN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005840" y="3730752"/>
            <a:ext cx="4590288" cy="1636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Menyusun isi dari prompt</a:t>
            </a:r>
            <a:endParaRPr lang="en-US" sz="1550" dirty="0"/>
          </a:p>
          <a:p>
            <a:pPr algn="l" indent="0" marL="0">
              <a:buNone/>
            </a:pPr>
            <a:r>
              <a:rPr lang="en-US" sz="15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Mengubah kode dan pratinjau</a:t>
            </a:r>
            <a:endParaRPr lang="en-US" sz="1550" dirty="0"/>
          </a:p>
          <a:p>
            <a:pPr algn="l" indent="0" marL="0">
              <a:buNone/>
            </a:pPr>
            <a:r>
              <a:rPr lang="en-US" sz="15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Membagikan hasil Canvas</a:t>
            </a:r>
            <a:endParaRPr lang="en-US" sz="1550" dirty="0"/>
          </a:p>
          <a:p>
            <a:pPr algn="l" indent="0" marL="0">
              <a:buNone/>
            </a:pPr>
            <a:r>
              <a:rPr lang="en-US" sz="15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Memerlukan akses ke Gemini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6437376" y="3730752"/>
            <a:ext cx="4590288" cy="1636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Mengunggah folder situs HTML</a:t>
            </a:r>
            <a:endParaRPr lang="en-US" sz="1550" dirty="0"/>
          </a:p>
          <a:p>
            <a:pPr algn="l" indent="0" marL="0">
              <a:buNone/>
            </a:pPr>
            <a:r>
              <a:rPr lang="en-US" sz="15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Menghasilkan alamat .netlify.app</a:t>
            </a:r>
            <a:endParaRPr lang="en-US" sz="1550" dirty="0"/>
          </a:p>
          <a:p>
            <a:pPr algn="l" indent="0" marL="0">
              <a:buNone/>
            </a:pPr>
            <a:r>
              <a:rPr lang="en-US" sz="15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Cocok untuk tautan kelas</a:t>
            </a:r>
            <a:endParaRPr lang="en-US" sz="1550" dirty="0"/>
          </a:p>
          <a:p>
            <a:pPr algn="l" indent="0" marL="0">
              <a:buNone/>
            </a:pPr>
            <a:r>
              <a:rPr lang="en-US" sz="15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Pembaruan melalui deploy ulang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Rujukan: Bantuan Gemini Canvas dan Netlify Docs, Create deploys / Add new project.</a:t>
            </a:r>
            <a:endParaRPr lang="en-US" sz="9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MEMBAGIKAN MEDIA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Perbandingan penggunaan saat workshop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Pilih cara berbagi berdasarkan kebutuhan kelas dan kemudahan pengelolaan.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54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68096" y="1975104"/>
            <a:ext cx="2852928" cy="576072"/>
          </a:xfrm>
          <a:prstGeom prst="roundRect">
            <a:avLst>
              <a:gd name="adj" fmla="val 12698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77824" y="2075688"/>
            <a:ext cx="26334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ASPEK</a:t>
            </a:r>
            <a:endParaRPr lang="en-US" sz="1340" dirty="0"/>
          </a:p>
        </p:txBody>
      </p:sp>
      <p:sp>
        <p:nvSpPr>
          <p:cNvPr id="11" name="Shape 9"/>
          <p:cNvSpPr/>
          <p:nvPr/>
        </p:nvSpPr>
        <p:spPr>
          <a:xfrm>
            <a:off x="3758184" y="1975104"/>
            <a:ext cx="3730752" cy="576072"/>
          </a:xfrm>
          <a:prstGeom prst="roundRect">
            <a:avLst>
              <a:gd name="adj" fmla="val 12698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3867912" y="2075688"/>
            <a:ext cx="35112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GEMINI CANVAS</a:t>
            </a:r>
            <a:endParaRPr lang="en-US" sz="1340" dirty="0"/>
          </a:p>
        </p:txBody>
      </p:sp>
      <p:sp>
        <p:nvSpPr>
          <p:cNvPr id="13" name="Shape 11"/>
          <p:cNvSpPr/>
          <p:nvPr/>
        </p:nvSpPr>
        <p:spPr>
          <a:xfrm>
            <a:off x="7644384" y="1975104"/>
            <a:ext cx="3794760" cy="576072"/>
          </a:xfrm>
          <a:prstGeom prst="roundRect">
            <a:avLst>
              <a:gd name="adj" fmla="val 12698"/>
            </a:avLst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7754112" y="2075688"/>
            <a:ext cx="3575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NETLIFY</a:t>
            </a:r>
            <a:endParaRPr lang="en-US" sz="1340" dirty="0"/>
          </a:p>
        </p:txBody>
      </p:sp>
      <p:sp>
        <p:nvSpPr>
          <p:cNvPr id="15" name="Shape 13"/>
          <p:cNvSpPr/>
          <p:nvPr/>
        </p:nvSpPr>
        <p:spPr>
          <a:xfrm>
            <a:off x="768096" y="2624328"/>
            <a:ext cx="2852928" cy="594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86968" y="2688336"/>
            <a:ext cx="2624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1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Peran utama</a:t>
            </a:r>
            <a:endParaRPr lang="en-US" sz="1410" dirty="0"/>
          </a:p>
        </p:txBody>
      </p:sp>
      <p:sp>
        <p:nvSpPr>
          <p:cNvPr id="17" name="Shape 15"/>
          <p:cNvSpPr/>
          <p:nvPr/>
        </p:nvSpPr>
        <p:spPr>
          <a:xfrm>
            <a:off x="3758184" y="2624328"/>
            <a:ext cx="3730752" cy="594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3877056" y="2688336"/>
            <a:ext cx="3502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Membuat dan memperbaiki aplikasi</a:t>
            </a:r>
            <a:endParaRPr lang="en-US" sz="1390" dirty="0"/>
          </a:p>
        </p:txBody>
      </p:sp>
      <p:sp>
        <p:nvSpPr>
          <p:cNvPr id="19" name="Shape 17"/>
          <p:cNvSpPr/>
          <p:nvPr/>
        </p:nvSpPr>
        <p:spPr>
          <a:xfrm>
            <a:off x="7644384" y="2624328"/>
            <a:ext cx="3794760" cy="594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7763256" y="268833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Mempublikasikan file statis</a:t>
            </a:r>
            <a:endParaRPr lang="en-US" sz="1390" dirty="0"/>
          </a:p>
        </p:txBody>
      </p:sp>
      <p:sp>
        <p:nvSpPr>
          <p:cNvPr id="21" name="Shape 19"/>
          <p:cNvSpPr/>
          <p:nvPr/>
        </p:nvSpPr>
        <p:spPr>
          <a:xfrm>
            <a:off x="768096" y="3282696"/>
            <a:ext cx="2852928" cy="594360"/>
          </a:xfrm>
          <a:prstGeom prst="roundRect">
            <a:avLst>
              <a:gd name="adj" fmla="val 4615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886968" y="3346704"/>
            <a:ext cx="2624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1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Penggunaan</a:t>
            </a:r>
            <a:endParaRPr lang="en-US" sz="1410" dirty="0"/>
          </a:p>
        </p:txBody>
      </p:sp>
      <p:sp>
        <p:nvSpPr>
          <p:cNvPr id="23" name="Shape 21"/>
          <p:cNvSpPr/>
          <p:nvPr/>
        </p:nvSpPr>
        <p:spPr>
          <a:xfrm>
            <a:off x="3758184" y="3282696"/>
            <a:ext cx="3730752" cy="594360"/>
          </a:xfrm>
          <a:prstGeom prst="roundRect">
            <a:avLst>
              <a:gd name="adj" fmla="val 4615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3877056" y="3346704"/>
            <a:ext cx="3502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Prompt, pratinjau, revisi</a:t>
            </a:r>
            <a:endParaRPr lang="en-US" sz="1390" dirty="0"/>
          </a:p>
        </p:txBody>
      </p:sp>
      <p:sp>
        <p:nvSpPr>
          <p:cNvPr id="25" name="Shape 23"/>
          <p:cNvSpPr/>
          <p:nvPr/>
        </p:nvSpPr>
        <p:spPr>
          <a:xfrm>
            <a:off x="7644384" y="3282696"/>
            <a:ext cx="3794760" cy="594360"/>
          </a:xfrm>
          <a:prstGeom prst="roundRect">
            <a:avLst>
              <a:gd name="adj" fmla="val 4615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7763256" y="3346704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Unggah folder berisi index.html</a:t>
            </a:r>
            <a:endParaRPr lang="en-US" sz="1390" dirty="0"/>
          </a:p>
        </p:txBody>
      </p:sp>
      <p:sp>
        <p:nvSpPr>
          <p:cNvPr id="27" name="Shape 25"/>
          <p:cNvSpPr/>
          <p:nvPr/>
        </p:nvSpPr>
        <p:spPr>
          <a:xfrm>
            <a:off x="768096" y="3941064"/>
            <a:ext cx="2852928" cy="594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886968" y="4005072"/>
            <a:ext cx="2624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1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Hasil berbagi</a:t>
            </a:r>
            <a:endParaRPr lang="en-US" sz="1410" dirty="0"/>
          </a:p>
        </p:txBody>
      </p:sp>
      <p:sp>
        <p:nvSpPr>
          <p:cNvPr id="29" name="Shape 27"/>
          <p:cNvSpPr/>
          <p:nvPr/>
        </p:nvSpPr>
        <p:spPr>
          <a:xfrm>
            <a:off x="3758184" y="3941064"/>
            <a:ext cx="3730752" cy="594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3877056" y="4005072"/>
            <a:ext cx="3502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Tautan berbagi Canvas</a:t>
            </a:r>
            <a:endParaRPr lang="en-US" sz="1390" dirty="0"/>
          </a:p>
        </p:txBody>
      </p:sp>
      <p:sp>
        <p:nvSpPr>
          <p:cNvPr id="31" name="Shape 29"/>
          <p:cNvSpPr/>
          <p:nvPr/>
        </p:nvSpPr>
        <p:spPr>
          <a:xfrm>
            <a:off x="7644384" y="3941064"/>
            <a:ext cx="3794760" cy="594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/>
          <p:nvPr/>
        </p:nvSpPr>
        <p:spPr>
          <a:xfrm>
            <a:off x="7763256" y="4005072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Alamat situs *.netlify.app</a:t>
            </a:r>
            <a:endParaRPr lang="en-US" sz="1390" dirty="0"/>
          </a:p>
        </p:txBody>
      </p:sp>
      <p:sp>
        <p:nvSpPr>
          <p:cNvPr id="33" name="Shape 31"/>
          <p:cNvSpPr/>
          <p:nvPr/>
        </p:nvSpPr>
        <p:spPr>
          <a:xfrm>
            <a:off x="768096" y="4599432"/>
            <a:ext cx="2852928" cy="594360"/>
          </a:xfrm>
          <a:prstGeom prst="roundRect">
            <a:avLst>
              <a:gd name="adj" fmla="val 4615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/>
          <p:nvPr/>
        </p:nvSpPr>
        <p:spPr>
          <a:xfrm>
            <a:off x="886968" y="4663440"/>
            <a:ext cx="2624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1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Perubahan</a:t>
            </a:r>
            <a:endParaRPr lang="en-US" sz="1410" dirty="0"/>
          </a:p>
        </p:txBody>
      </p:sp>
      <p:sp>
        <p:nvSpPr>
          <p:cNvPr id="35" name="Shape 33"/>
          <p:cNvSpPr/>
          <p:nvPr/>
        </p:nvSpPr>
        <p:spPr>
          <a:xfrm>
            <a:off x="3758184" y="4599432"/>
            <a:ext cx="3730752" cy="594360"/>
          </a:xfrm>
          <a:prstGeom prst="roundRect">
            <a:avLst>
              <a:gd name="adj" fmla="val 4615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/>
          <p:nvPr/>
        </p:nvSpPr>
        <p:spPr>
          <a:xfrm>
            <a:off x="3877056" y="4663440"/>
            <a:ext cx="3502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Revisi di Canvas</a:t>
            </a:r>
            <a:endParaRPr lang="en-US" sz="1390" dirty="0"/>
          </a:p>
        </p:txBody>
      </p:sp>
      <p:sp>
        <p:nvSpPr>
          <p:cNvPr id="37" name="Shape 35"/>
          <p:cNvSpPr/>
          <p:nvPr/>
        </p:nvSpPr>
        <p:spPr>
          <a:xfrm>
            <a:off x="7644384" y="4599432"/>
            <a:ext cx="3794760" cy="594360"/>
          </a:xfrm>
          <a:prstGeom prst="roundRect">
            <a:avLst>
              <a:gd name="adj" fmla="val 4615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/>
          <p:nvPr/>
        </p:nvSpPr>
        <p:spPr>
          <a:xfrm>
            <a:off x="7763256" y="466344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Unggah ulang versi terbaru</a:t>
            </a:r>
            <a:endParaRPr lang="en-US" sz="1390" dirty="0"/>
          </a:p>
        </p:txBody>
      </p:sp>
      <p:sp>
        <p:nvSpPr>
          <p:cNvPr id="39" name="Shape 37"/>
          <p:cNvSpPr/>
          <p:nvPr/>
        </p:nvSpPr>
        <p:spPr>
          <a:xfrm>
            <a:off x="768096" y="5257800"/>
            <a:ext cx="2852928" cy="594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40" name="Text 38"/>
          <p:cNvSpPr/>
          <p:nvPr/>
        </p:nvSpPr>
        <p:spPr>
          <a:xfrm>
            <a:off x="886968" y="5321808"/>
            <a:ext cx="2624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1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Catatan</a:t>
            </a:r>
            <a:endParaRPr lang="en-US" sz="1410" dirty="0"/>
          </a:p>
        </p:txBody>
      </p:sp>
      <p:sp>
        <p:nvSpPr>
          <p:cNvPr id="41" name="Shape 39"/>
          <p:cNvSpPr/>
          <p:nvPr/>
        </p:nvSpPr>
        <p:spPr>
          <a:xfrm>
            <a:off x="3758184" y="5257800"/>
            <a:ext cx="3730752" cy="594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/>
          <p:nvPr/>
        </p:nvSpPr>
        <p:spPr>
          <a:xfrm>
            <a:off x="3877056" y="5321808"/>
            <a:ext cx="3502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Tinjau akses dan informasi berbagi</a:t>
            </a:r>
            <a:endParaRPr lang="en-US" sz="1390" dirty="0"/>
          </a:p>
        </p:txBody>
      </p:sp>
      <p:sp>
        <p:nvSpPr>
          <p:cNvPr id="43" name="Shape 41"/>
          <p:cNvSpPr/>
          <p:nvPr/>
        </p:nvSpPr>
        <p:spPr>
          <a:xfrm>
            <a:off x="7644384" y="5257800"/>
            <a:ext cx="3794760" cy="594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/>
          <p:nvPr/>
        </p:nvSpPr>
        <p:spPr>
          <a:xfrm>
            <a:off x="7763256" y="532180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9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Hanya unggah konten publik yang aman</a:t>
            </a:r>
            <a:endParaRPr lang="en-US" sz="1390" dirty="0"/>
          </a:p>
        </p:txBody>
      </p:sp>
      <p:sp>
        <p:nvSpPr>
          <p:cNvPr id="45" name="Text 43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Google Gemini Help (fitur berbagi Canvas); Netlify Docs (manual deploy).</a:t>
            </a:r>
            <a:endParaRPr lang="en-US" sz="9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PRAKTIK NETLIFY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Publikasi dengan Netlify tanpa coding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Mulai dari satu file HTML yang sudah diuji di browser.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55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58952" y="1920240"/>
            <a:ext cx="10671048" cy="804672"/>
          </a:xfrm>
          <a:prstGeom prst="roundRect">
            <a:avLst>
              <a:gd name="adj" fmla="val 1477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969264" y="2130552"/>
            <a:ext cx="365760" cy="365760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969264" y="2139696"/>
            <a:ext cx="365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527048" y="2066544"/>
            <a:ext cx="3767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4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Siapkan folder website</a:t>
            </a:r>
            <a:endParaRPr lang="en-US" sz="1740" dirty="0"/>
          </a:p>
        </p:txBody>
      </p:sp>
      <p:sp>
        <p:nvSpPr>
          <p:cNvPr id="13" name="Text 11"/>
          <p:cNvSpPr/>
          <p:nvPr/>
        </p:nvSpPr>
        <p:spPr>
          <a:xfrm>
            <a:off x="5340096" y="2048256"/>
            <a:ext cx="56875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Buat folder, misalnya “media-sawah”.</a:t>
            </a:r>
            <a:endParaRPr lang="en-US" sz="1490" dirty="0"/>
          </a:p>
        </p:txBody>
      </p:sp>
      <p:sp>
        <p:nvSpPr>
          <p:cNvPr id="14" name="Shape 12"/>
          <p:cNvSpPr/>
          <p:nvPr/>
        </p:nvSpPr>
        <p:spPr>
          <a:xfrm>
            <a:off x="758952" y="2871216"/>
            <a:ext cx="10671048" cy="804672"/>
          </a:xfrm>
          <a:prstGeom prst="roundRect">
            <a:avLst>
              <a:gd name="adj" fmla="val 1477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969264" y="3081528"/>
            <a:ext cx="365760" cy="365760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969264" y="3090672"/>
            <a:ext cx="365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527048" y="3017520"/>
            <a:ext cx="3767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4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Siapkan halaman utama</a:t>
            </a:r>
            <a:endParaRPr lang="en-US" sz="1740" dirty="0"/>
          </a:p>
        </p:txBody>
      </p:sp>
      <p:sp>
        <p:nvSpPr>
          <p:cNvPr id="18" name="Text 16"/>
          <p:cNvSpPr/>
          <p:nvPr/>
        </p:nvSpPr>
        <p:spPr>
          <a:xfrm>
            <a:off x="5340096" y="2999232"/>
            <a:ext cx="56875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Simpan atau ubah nama file HTML menjadi index.html.</a:t>
            </a:r>
            <a:endParaRPr lang="en-US" sz="1490" dirty="0"/>
          </a:p>
        </p:txBody>
      </p:sp>
      <p:sp>
        <p:nvSpPr>
          <p:cNvPr id="19" name="Shape 17"/>
          <p:cNvSpPr/>
          <p:nvPr/>
        </p:nvSpPr>
        <p:spPr>
          <a:xfrm>
            <a:off x="758952" y="3822192"/>
            <a:ext cx="10671048" cy="804672"/>
          </a:xfrm>
          <a:prstGeom prst="roundRect">
            <a:avLst>
              <a:gd name="adj" fmla="val 1477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969264" y="4032504"/>
            <a:ext cx="365760" cy="365760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969264" y="4041648"/>
            <a:ext cx="365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527048" y="3968496"/>
            <a:ext cx="3767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4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Masuk ke Netlify</a:t>
            </a:r>
            <a:endParaRPr lang="en-US" sz="1740" dirty="0"/>
          </a:p>
        </p:txBody>
      </p:sp>
      <p:sp>
        <p:nvSpPr>
          <p:cNvPr id="23" name="Text 21"/>
          <p:cNvSpPr/>
          <p:nvPr/>
        </p:nvSpPr>
        <p:spPr>
          <a:xfrm>
            <a:off x="5340096" y="3950208"/>
            <a:ext cx="56875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Buka app.netlify.com dan login.</a:t>
            </a:r>
            <a:endParaRPr lang="en-US" sz="1490" dirty="0"/>
          </a:p>
        </p:txBody>
      </p:sp>
      <p:sp>
        <p:nvSpPr>
          <p:cNvPr id="24" name="Shape 22"/>
          <p:cNvSpPr/>
          <p:nvPr/>
        </p:nvSpPr>
        <p:spPr>
          <a:xfrm>
            <a:off x="758952" y="4773168"/>
            <a:ext cx="10671048" cy="804672"/>
          </a:xfrm>
          <a:prstGeom prst="roundRect">
            <a:avLst>
              <a:gd name="adj" fmla="val 1477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969264" y="4983480"/>
            <a:ext cx="365760" cy="365760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969264" y="4992624"/>
            <a:ext cx="365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1527048" y="4919472"/>
            <a:ext cx="3767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4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Pilih Deploy manually</a:t>
            </a:r>
            <a:endParaRPr lang="en-US" sz="1740" dirty="0"/>
          </a:p>
        </p:txBody>
      </p:sp>
      <p:sp>
        <p:nvSpPr>
          <p:cNvPr id="28" name="Text 26"/>
          <p:cNvSpPr/>
          <p:nvPr/>
        </p:nvSpPr>
        <p:spPr>
          <a:xfrm>
            <a:off x="5340096" y="4901184"/>
            <a:ext cx="56875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Melalui Projects → Add new project → Deploy manually.</a:t>
            </a:r>
            <a:endParaRPr lang="en-US" sz="1490" dirty="0"/>
          </a:p>
        </p:txBody>
      </p:sp>
      <p:sp>
        <p:nvSpPr>
          <p:cNvPr id="29" name="Text 27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Sumber: Netlify Docs, Add new project — Deploy local files.</a:t>
            </a:r>
            <a:endParaRPr lang="en-US" sz="9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PRAKTIK NETLIFY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Unggah folder, dapatkan tautan website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 HTML dapat diakses melalui tautan setelah berhasil diterbitkan.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56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59536" y="1956816"/>
            <a:ext cx="3163824" cy="2734056"/>
          </a:xfrm>
          <a:prstGeom prst="roundRect">
            <a:avLst>
              <a:gd name="adj" fmla="val 5686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88136" y="2258568"/>
            <a:ext cx="267919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media-sawah/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1161288" y="3044952"/>
            <a:ext cx="2523744" cy="521208"/>
          </a:xfrm>
          <a:prstGeom prst="roundRect">
            <a:avLst>
              <a:gd name="adj" fmla="val 17544"/>
            </a:avLst>
          </a:prstGeom>
          <a:solidFill>
            <a:srgbClr val="EFF8F2"/>
          </a:solidFill>
          <a:ln w="12700">
            <a:solidFill>
              <a:srgbClr val="EFF8F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444752" y="3136392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index.html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143000" y="4151376"/>
            <a:ext cx="26151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Folder di komputer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06824" y="3145536"/>
            <a:ext cx="5669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DBA45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3000" dirty="0"/>
          </a:p>
        </p:txBody>
      </p:sp>
      <p:sp>
        <p:nvSpPr>
          <p:cNvPr id="15" name="Shape 13"/>
          <p:cNvSpPr/>
          <p:nvPr/>
        </p:nvSpPr>
        <p:spPr>
          <a:xfrm>
            <a:off x="5001768" y="1956816"/>
            <a:ext cx="2752344" cy="2734056"/>
          </a:xfrm>
          <a:prstGeom prst="roundRect">
            <a:avLst>
              <a:gd name="adj" fmla="val 5686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5312664" y="2532888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NETLIFY</a:t>
            </a: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5294376" y="3319272"/>
            <a:ext cx="2185416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Drag &amp; drop folder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 area deploy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019288" y="3145536"/>
            <a:ext cx="5669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DBA45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3000" dirty="0"/>
          </a:p>
        </p:txBody>
      </p:sp>
      <p:sp>
        <p:nvSpPr>
          <p:cNvPr id="19" name="Shape 17"/>
          <p:cNvSpPr/>
          <p:nvPr/>
        </p:nvSpPr>
        <p:spPr>
          <a:xfrm>
            <a:off x="8787384" y="1956816"/>
            <a:ext cx="2514600" cy="2734056"/>
          </a:xfrm>
          <a:prstGeom prst="roundRect">
            <a:avLst>
              <a:gd name="adj" fmla="val 6182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9061704" y="2551176"/>
            <a:ext cx="195681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SITUS AKTIF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8979408" y="3328416"/>
            <a:ext cx="20848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nama-situs.netlify.app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1078992" y="5221224"/>
            <a:ext cx="10021824" cy="667512"/>
          </a:xfrm>
          <a:prstGeom prst="roundRect">
            <a:avLst>
              <a:gd name="adj" fmla="val 16438"/>
            </a:avLst>
          </a:prstGeom>
          <a:solidFill>
            <a:srgbClr val="FBF2E2"/>
          </a:solidFill>
          <a:ln w="12700">
            <a:solidFill>
              <a:srgbClr val="FBF2E2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1261872" y="5358384"/>
            <a:ext cx="962863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2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Untuk memperbarui situs: unggah lagi folder berisi versi index.html terbaru melalui halaman Deploys.</a:t>
            </a:r>
            <a:endParaRPr lang="en-US" sz="1420" dirty="0"/>
          </a:p>
        </p:txBody>
      </p:sp>
      <p:sp>
        <p:nvSpPr>
          <p:cNvPr id="24" name="Text 22"/>
          <p:cNvSpPr/>
          <p:nvPr/>
        </p:nvSpPr>
        <p:spPr>
          <a:xfrm>
            <a:off x="713232" y="6144768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Sumber: Netlify Docs, Create deploys — Drag and drop.</a:t>
            </a:r>
            <a:endParaRPr lang="en-US" sz="9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PENGGUNAAN DI KELAS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Sebelum tautan dibagikan kepada murid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Pastikan media aman, mudah diakses, dan sesuai tujuan pembelajaran.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57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04672" y="1892808"/>
            <a:ext cx="1057960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24128" y="2011680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Isi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2816352" y="1984248"/>
            <a:ext cx="81381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Konsep, ilustrasi, dan jawaban telah diperiksa guru.</a:t>
            </a:r>
            <a:endParaRPr lang="en-US" sz="1510" dirty="0"/>
          </a:p>
        </p:txBody>
      </p:sp>
      <p:sp>
        <p:nvSpPr>
          <p:cNvPr id="12" name="Shape 10"/>
          <p:cNvSpPr/>
          <p:nvPr/>
        </p:nvSpPr>
        <p:spPr>
          <a:xfrm>
            <a:off x="804672" y="2706624"/>
            <a:ext cx="10579608" cy="658368"/>
          </a:xfrm>
          <a:prstGeom prst="roundRect">
            <a:avLst>
              <a:gd name="adj" fmla="val 13889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1024128" y="2825496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Fungsi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2816352" y="2798064"/>
            <a:ext cx="81381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Setiap aktivitas, kuis, nilai, dan navigasi bekerja.</a:t>
            </a:r>
            <a:endParaRPr lang="en-US" sz="1510" dirty="0"/>
          </a:p>
        </p:txBody>
      </p:sp>
      <p:sp>
        <p:nvSpPr>
          <p:cNvPr id="15" name="Shape 13"/>
          <p:cNvSpPr/>
          <p:nvPr/>
        </p:nvSpPr>
        <p:spPr>
          <a:xfrm>
            <a:off x="804672" y="3520440"/>
            <a:ext cx="1057960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1024128" y="3639312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Perangkat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2816352" y="3611880"/>
            <a:ext cx="81381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 terbaca di komputer serta telepon genggam.</a:t>
            </a:r>
            <a:endParaRPr lang="en-US" sz="1510" dirty="0"/>
          </a:p>
        </p:txBody>
      </p:sp>
      <p:sp>
        <p:nvSpPr>
          <p:cNvPr id="18" name="Shape 16"/>
          <p:cNvSpPr/>
          <p:nvPr/>
        </p:nvSpPr>
        <p:spPr>
          <a:xfrm>
            <a:off x="804672" y="4334256"/>
            <a:ext cx="10579608" cy="658368"/>
          </a:xfrm>
          <a:prstGeom prst="roundRect">
            <a:avLst>
              <a:gd name="adj" fmla="val 13889"/>
            </a:avLst>
          </a:prstGeom>
          <a:solidFill>
            <a:srgbClr val="EFF8F2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1024128" y="4453128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Privasi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816352" y="4425696"/>
            <a:ext cx="81381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Jangan unggah daftar nilai atau identitas pribadi murid ke situs publik.</a:t>
            </a:r>
            <a:endParaRPr lang="en-US" sz="1510" dirty="0"/>
          </a:p>
        </p:txBody>
      </p:sp>
      <p:sp>
        <p:nvSpPr>
          <p:cNvPr id="21" name="Shape 19"/>
          <p:cNvSpPr/>
          <p:nvPr/>
        </p:nvSpPr>
        <p:spPr>
          <a:xfrm>
            <a:off x="804672" y="5148072"/>
            <a:ext cx="1057960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1024128" y="5266944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Pemakaian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2816352" y="5239512"/>
            <a:ext cx="81381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10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Skor lokal di browser bukan otomatis rekap nilai yang dapat dilihat guru.</a:t>
            </a:r>
            <a:endParaRPr lang="en-US" sz="151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TUGAS WORKSHOP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Praktik mandiri: mulai sederhana, lalu kembangkan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Gunakan mata pelajaran dan tujuan pembelajaran yang benar-benar akan diajarkan.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58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96112" y="2103120"/>
            <a:ext cx="448056" cy="448056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96112" y="2112264"/>
            <a:ext cx="44805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1554480" y="1911096"/>
            <a:ext cx="964692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819656" y="2093976"/>
            <a:ext cx="18836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Langkah 1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849624" y="2039112"/>
            <a:ext cx="695858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Pilih satu TP dan KKTP; hasilkan media satu materi terlebih dahulu.</a:t>
            </a:r>
            <a:endParaRPr lang="en-US" sz="1590" dirty="0"/>
          </a:p>
        </p:txBody>
      </p:sp>
      <p:sp>
        <p:nvSpPr>
          <p:cNvPr id="14" name="Shape 12"/>
          <p:cNvSpPr/>
          <p:nvPr/>
        </p:nvSpPr>
        <p:spPr>
          <a:xfrm>
            <a:off x="896112" y="3081528"/>
            <a:ext cx="448056" cy="448056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896112" y="3090672"/>
            <a:ext cx="44805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1554480" y="2889504"/>
            <a:ext cx="964692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1819656" y="3072384"/>
            <a:ext cx="18836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Langkah 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3849624" y="3017520"/>
            <a:ext cx="695858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Kembangkan menjadi tiga TP dengan aktivitas dan kuis per materi.</a:t>
            </a:r>
            <a:endParaRPr lang="en-US" sz="1590" dirty="0"/>
          </a:p>
        </p:txBody>
      </p:sp>
      <p:sp>
        <p:nvSpPr>
          <p:cNvPr id="19" name="Shape 17"/>
          <p:cNvSpPr/>
          <p:nvPr/>
        </p:nvSpPr>
        <p:spPr>
          <a:xfrm>
            <a:off x="896112" y="4059936"/>
            <a:ext cx="448056" cy="448056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896112" y="4069080"/>
            <a:ext cx="44805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1554480" y="3867912"/>
            <a:ext cx="964692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1819656" y="4050792"/>
            <a:ext cx="18836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Langkah 3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3849624" y="3995928"/>
            <a:ext cx="695858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Uji seluruh tombol, 15 soal, kunci, dan ketercapaian tiap TP.</a:t>
            </a:r>
            <a:endParaRPr lang="en-US" sz="1590" dirty="0"/>
          </a:p>
        </p:txBody>
      </p:sp>
      <p:sp>
        <p:nvSpPr>
          <p:cNvPr id="24" name="Shape 22"/>
          <p:cNvSpPr/>
          <p:nvPr/>
        </p:nvSpPr>
        <p:spPr>
          <a:xfrm>
            <a:off x="896112" y="5038344"/>
            <a:ext cx="448056" cy="448056"/>
          </a:xfrm>
          <a:prstGeom prst="ellipse">
            <a:avLst/>
          </a:prstGeom>
          <a:solidFill>
            <a:srgbClr val="0B6454"/>
          </a:solidFill>
          <a:ln w="12700">
            <a:solidFill>
              <a:srgbClr val="0B64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896112" y="5047488"/>
            <a:ext cx="44805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700" dirty="0"/>
          </a:p>
        </p:txBody>
      </p:sp>
      <p:sp>
        <p:nvSpPr>
          <p:cNvPr id="26" name="Shape 24"/>
          <p:cNvSpPr/>
          <p:nvPr/>
        </p:nvSpPr>
        <p:spPr>
          <a:xfrm>
            <a:off x="1554480" y="4846320"/>
            <a:ext cx="964692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1819656" y="5029200"/>
            <a:ext cx="18836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Langkah 4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3849624" y="4974336"/>
            <a:ext cx="695858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Simpan satu HTML; gunakan Netlify untuk berbagi tautan bila perlu.</a:t>
            </a:r>
            <a:endParaRPr lang="en-US" sz="1590" dirty="0"/>
          </a:p>
        </p:txBody>
      </p:sp>
      <p:sp>
        <p:nvSpPr>
          <p:cNvPr id="29" name="Shape 27"/>
          <p:cNvSpPr/>
          <p:nvPr/>
        </p:nvSpPr>
        <p:spPr>
          <a:xfrm>
            <a:off x="987552" y="5998464"/>
            <a:ext cx="10131552" cy="283464"/>
          </a:xfrm>
          <a:prstGeom prst="roundRect">
            <a:avLst>
              <a:gd name="adj" fmla="val 25806"/>
            </a:avLst>
          </a:prstGeom>
          <a:solidFill>
            <a:srgbClr val="D8EEE3"/>
          </a:solidFill>
          <a:ln w="12700">
            <a:solidFill>
              <a:srgbClr val="D8EEE3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1188720" y="6025896"/>
            <a:ext cx="97292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6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Hasil: satu rancangan pembelajaran + media HTML yang bisa dibuka dan diuji.</a:t>
            </a:r>
            <a:endParaRPr lang="en-US" sz="126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9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B6454"/>
          </a:solidFill>
          <a:ln w="12700">
            <a:solidFill>
              <a:srgbClr val="0B6454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12648" y="2560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REFERENSI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7312D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Sumber bacaan dan panduan teknis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316736"/>
            <a:ext cx="10881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Rujukan dapat dibuka kembali setelah kegiatan.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" y="6419088"/>
            <a:ext cx="10981944" cy="0"/>
          </a:xfrm>
          <a:prstGeom prst="line">
            <a:avLst/>
          </a:prstGeom>
          <a:noFill/>
          <a:ln w="8890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0936" y="6501384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IHT Pembelajaran Mendalam • Media Interaktif Tanpa Coding</a:t>
            </a:r>
            <a:endParaRPr lang="en-US" sz="890" dirty="0"/>
          </a:p>
        </p:txBody>
      </p:sp>
      <p:sp>
        <p:nvSpPr>
          <p:cNvPr id="8" name="Text 6"/>
          <p:cNvSpPr/>
          <p:nvPr/>
        </p:nvSpPr>
        <p:spPr>
          <a:xfrm>
            <a:off x="11164824" y="6473952"/>
            <a:ext cx="374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59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13816" y="1901952"/>
            <a:ext cx="10524744" cy="1033272"/>
          </a:xfrm>
          <a:prstGeom prst="roundRect">
            <a:avLst>
              <a:gd name="adj" fmla="val 1150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1042416" y="2011680"/>
            <a:ext cx="1004011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b="1" u="sng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BSKAP. (2025). Panduan Pembelajaran dan Asesmen, edisi revisi tahun 2025.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051560" y="2487168"/>
            <a:ext cx="10030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CP, TP, KKTP (hlm. 40–45), Bloom dan SOLO (Lampiran 1, hlm. 74–78).</a:t>
            </a:r>
            <a:endParaRPr lang="en-US" sz="1340" dirty="0"/>
          </a:p>
        </p:txBody>
      </p:sp>
      <p:sp>
        <p:nvSpPr>
          <p:cNvPr id="12" name="Shape 10"/>
          <p:cNvSpPr/>
          <p:nvPr/>
        </p:nvSpPr>
        <p:spPr>
          <a:xfrm>
            <a:off x="813816" y="3163824"/>
            <a:ext cx="10524744" cy="1033272"/>
          </a:xfrm>
          <a:prstGeom prst="roundRect">
            <a:avLst>
              <a:gd name="adj" fmla="val 1150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3" name="Text 11">
            <a:hlinkClick r:id="rId2" tooltip=""/>
          </p:cNvPr>
          <p:cNvSpPr/>
          <p:nvPr/>
        </p:nvSpPr>
        <p:spPr>
          <a:xfrm>
            <a:off x="1042416" y="3273552"/>
            <a:ext cx="1004011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b="1" u="sng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Google. Bantuan Aplikasi Gemini: Membuat dokumen, aplikasi &amp; lainnya dengan Canvas.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51560" y="3749040"/>
            <a:ext cx="10030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Panduan membuat, mengedit, dan membagikan hasil Canvas.</a:t>
            </a:r>
            <a:endParaRPr lang="en-US" sz="1340" dirty="0"/>
          </a:p>
        </p:txBody>
      </p:sp>
      <p:sp>
        <p:nvSpPr>
          <p:cNvPr id="15" name="Shape 13"/>
          <p:cNvSpPr/>
          <p:nvPr/>
        </p:nvSpPr>
        <p:spPr>
          <a:xfrm>
            <a:off x="813816" y="4425696"/>
            <a:ext cx="10524744" cy="1033272"/>
          </a:xfrm>
          <a:prstGeom prst="roundRect">
            <a:avLst>
              <a:gd name="adj" fmla="val 11504"/>
            </a:avLst>
          </a:prstGeom>
          <a:solidFill>
            <a:srgbClr val="FFFFFF"/>
          </a:solidFill>
          <a:ln w="10795">
            <a:solidFill>
              <a:srgbClr val="DEE8E2"/>
            </a:solidFill>
            <a:prstDash val="solid"/>
          </a:ln>
        </p:spPr>
        <p:txBody>
          <a:bodyPr/>
          <a:p/>
        </p:txBody>
      </p:sp>
      <p:sp>
        <p:nvSpPr>
          <p:cNvPr id="16" name="Text 14">
            <a:hlinkClick r:id="rId3" tooltip=""/>
          </p:cNvPr>
          <p:cNvSpPr/>
          <p:nvPr/>
        </p:nvSpPr>
        <p:spPr>
          <a:xfrm>
            <a:off x="1042416" y="4535424"/>
            <a:ext cx="1004011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b="1" u="sng" dirty="0">
                <a:solidFill>
                  <a:srgbClr val="17312D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Netlify Docs. Create deploys; Add new project.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1051560" y="5010912"/>
            <a:ext cx="10030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5C70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Petunjuk deploy manual dan drag-and-drop folder website.</a:t>
            </a:r>
            <a:endParaRPr lang="en-US" sz="1340" dirty="0"/>
          </a:p>
        </p:txBody>
      </p:sp>
      <p:sp>
        <p:nvSpPr>
          <p:cNvPr id="18" name="Text 16"/>
          <p:cNvSpPr/>
          <p:nvPr/>
        </p:nvSpPr>
        <p:spPr>
          <a:xfrm>
            <a:off x="886968" y="5952744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0B645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Dr. Erna Zumrotun, M.Pd.</a:t>
            </a:r>
            <a:endParaRPr lang="en-US" sz="15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073F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1554480"/>
            <a:ext cx="4754880" cy="4754880"/>
          </a:xfrm>
          <a:prstGeom prst="ellipse">
            <a:avLst/>
          </a:prstGeom>
          <a:solidFill>
            <a:srgbClr val="0C5B4F"/>
          </a:solidFill>
          <a:ln w="12700">
            <a:solidFill>
              <a:srgbClr val="0C5B4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63040" y="5212080"/>
            <a:ext cx="3108960" cy="3108960"/>
          </a:xfrm>
          <a:prstGeom prst="ellipse">
            <a:avLst/>
          </a:prstGeom>
          <a:solidFill>
            <a:srgbClr val="105D50"/>
          </a:solidFill>
          <a:ln w="12700">
            <a:solidFill>
              <a:srgbClr val="105D5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868680" y="1389888"/>
            <a:ext cx="10314432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Pembelajaran mendalam dimulai</a:t>
            </a:r>
            <a:endParaRPr lang="en-US" sz="3500" dirty="0"/>
          </a:p>
          <a:p>
            <a:pPr algn="l"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dari pengalaman belajar yang bermakna.</a:t>
            </a:r>
            <a:endParaRPr lang="en-US" sz="3500" dirty="0"/>
          </a:p>
        </p:txBody>
      </p:sp>
      <p:sp>
        <p:nvSpPr>
          <p:cNvPr id="5" name="Shape 3"/>
          <p:cNvSpPr/>
          <p:nvPr/>
        </p:nvSpPr>
        <p:spPr>
          <a:xfrm>
            <a:off x="914400" y="3822192"/>
            <a:ext cx="9948672" cy="25603"/>
          </a:xfrm>
          <a:prstGeom prst="rect">
            <a:avLst/>
          </a:prstGeom>
          <a:solidFill>
            <a:srgbClr val="84BCAA"/>
          </a:solidFill>
          <a:ln w="12700">
            <a:solidFill>
              <a:srgbClr val="84BCAA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14400" y="4178808"/>
            <a:ext cx="991209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D7F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Teknologi membantu guru mewujudkannya.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941832" y="5715000"/>
            <a:ext cx="8778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C7E8D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Dr. Erna Zumrotun, M.Pd.</a:t>
            </a:r>
            <a:endParaRPr lang="en-US" sz="16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648" y="265176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B6454"/>
                </a:solidFill>
                <a:latin typeface="Inter"/>
              </a:rPr>
              <a:t>PRAKTIK GEMINI CANVAS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>
                <a:solidFill>
                  <a:srgbClr val="17312D"/>
                </a:solidFill>
                <a:latin typeface="Inter Display"/>
              </a:rPr>
              <a:t>Dua tingkat latihan, satu cara kerja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344168"/>
            <a:ext cx="10927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500" b="0">
                <a:solidFill>
                  <a:srgbClr val="5C7069"/>
                </a:solidFill>
                <a:latin typeface="Inter"/>
              </a:rPr>
              <a:t>Mulai dari satu topik. Setelah berhasil, kembangkan media yang lebih lengkap.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6419088"/>
            <a:ext cx="10981944" cy="10972"/>
          </a:xfrm>
          <a:prstGeom prst="rect">
            <a:avLst/>
          </a:prstGeom>
          <a:solidFill>
            <a:srgbClr val="DDE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" y="6501384"/>
            <a:ext cx="786384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5C7069"/>
                </a:solidFill>
                <a:latin typeface="Inter"/>
              </a:rPr>
              <a:t>IHT Pembelajaran Mendalam • Media Interaktif Tanpa Coding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78524"/>
            <a:ext cx="41148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0">
                <a:solidFill>
                  <a:srgbClr val="5C7069"/>
                </a:solidFill>
                <a:latin typeface="Inter"/>
              </a:rPr>
              <a:t>42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5528" y="1938528"/>
            <a:ext cx="5138928" cy="3538728"/>
          </a:xfrm>
          <a:prstGeom prst="roundRect">
            <a:avLst>
              <a:gd name="adj" fmla="val 8000"/>
            </a:avLst>
          </a:prstGeom>
          <a:solidFill>
            <a:srgbClr val="EDF6F2"/>
          </a:solidFill>
          <a:ln w="9525">
            <a:solidFill>
              <a:srgbClr val="D9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33271" y="2185416"/>
            <a:ext cx="59436" cy="338328"/>
          </a:xfrm>
          <a:prstGeom prst="rect">
            <a:avLst/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43584" y="2139696"/>
            <a:ext cx="438912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60" b="1">
                <a:solidFill>
                  <a:srgbClr val="0B6454"/>
                </a:solidFill>
                <a:latin typeface="Inter"/>
              </a:rPr>
              <a:t>LATIHAN 1 • SATU MATERI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0704" y="2679192"/>
            <a:ext cx="4590288" cy="2560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Aft>
                <a:spcPts val="700"/>
              </a:spcAft>
            </a:pPr>
            <a:r>
              <a:rPr sz="1700" b="0">
                <a:solidFill>
                  <a:srgbClr val="17312D"/>
                </a:solidFill>
                <a:latin typeface="Inter"/>
              </a:rPr>
              <a:t>Satu tujuan pembelajaran, satu pokok bahasan, satu aktivitas, lima soal dan refleksi.</a:t>
            </a:r>
          </a:p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700" b="0">
                <a:solidFill>
                  <a:srgbClr val="17312D"/>
                </a:solidFill>
                <a:latin typeface="Inter"/>
              </a:rPr>
              <a:t>Produk: 1 file HTML yang bisa dibuka secara mandiri.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63056" y="1938528"/>
            <a:ext cx="5212080" cy="3538728"/>
          </a:xfrm>
          <a:prstGeom prst="roundRect">
            <a:avLst>
              <a:gd name="adj" fmla="val 8000"/>
            </a:avLst>
          </a:prstGeom>
          <a:solidFill>
            <a:srgbClr val="EDF6F2"/>
          </a:solidFill>
          <a:ln w="9525">
            <a:solidFill>
              <a:srgbClr val="D9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0" y="2185416"/>
            <a:ext cx="59436" cy="338328"/>
          </a:xfrm>
          <a:prstGeom prst="rect">
            <a:avLst/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11112" y="2139696"/>
            <a:ext cx="4462272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60" b="1">
                <a:solidFill>
                  <a:srgbClr val="0B6454"/>
                </a:solidFill>
                <a:latin typeface="Inter"/>
              </a:rPr>
              <a:t>LATIHAN 2 • TIGA MATERI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8232" y="2679192"/>
            <a:ext cx="4663440" cy="2560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  <a:spcAft>
                <a:spcPts val="700"/>
              </a:spcAft>
            </a:pPr>
            <a:r>
              <a:rPr sz="1700" b="0">
                <a:solidFill>
                  <a:srgbClr val="17312D"/>
                </a:solidFill>
                <a:latin typeface="Inter"/>
              </a:rPr>
              <a:t>Tiga TP dan KKTP, tiga materi bertahap, tiga aktivitas, tiga paket kuis, rekap nilai dan refleksi.</a:t>
            </a:r>
          </a:p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700" b="0">
                <a:solidFill>
                  <a:srgbClr val="17312D"/>
                </a:solidFill>
                <a:latin typeface="Inter"/>
              </a:rPr>
              <a:t>Produk: 1 file HTML berisi seluruh paket belajar.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5833872"/>
            <a:ext cx="1033272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40" b="0">
                <a:solidFill>
                  <a:srgbClr val="5C7069"/>
                </a:solidFill>
                <a:latin typeface="Inter"/>
              </a:rPr>
              <a:t>Prompt lengkap pada slide berikut dapat dipindahkan ke Gemini Canvas sebagai satu pesan.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648" y="265176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B6454"/>
                </a:solidFill>
                <a:latin typeface="Inter"/>
              </a:rPr>
              <a:t>PROMPT SIAP SALIN • GEMINI CANVAS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>
                <a:solidFill>
                  <a:srgbClr val="17312D"/>
                </a:solidFill>
                <a:latin typeface="Inter Display"/>
              </a:rPr>
              <a:t>Contoh prompt: media satu materi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344168"/>
            <a:ext cx="10927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500" b="0">
                <a:solidFill>
                  <a:srgbClr val="5C7069"/>
                </a:solidFill>
                <a:latin typeface="Inter"/>
              </a:rPr>
              <a:t>Identitas media, TP, KKTP, dan isi pembelajaran.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6419088"/>
            <a:ext cx="10981944" cy="10972"/>
          </a:xfrm>
          <a:prstGeom prst="rect">
            <a:avLst/>
          </a:prstGeom>
          <a:solidFill>
            <a:srgbClr val="DDE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" y="6501384"/>
            <a:ext cx="786384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5C7069"/>
                </a:solidFill>
                <a:latin typeface="Inter"/>
              </a:rPr>
              <a:t>IHT Pembelajaran Mendalam • Media Interaktif Tanpa Coding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78524"/>
            <a:ext cx="41148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0">
                <a:solidFill>
                  <a:srgbClr val="5C7069"/>
                </a:solidFill>
                <a:latin typeface="Inter"/>
              </a:rPr>
              <a:t>43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" y="1847088"/>
            <a:ext cx="10661904" cy="4288536"/>
          </a:xfrm>
          <a:prstGeom prst="roundRect">
            <a:avLst>
              <a:gd name="adj" fmla="val 8000"/>
            </a:avLst>
          </a:prstGeom>
          <a:solidFill>
            <a:srgbClr val="F6FAF8"/>
          </a:solidFill>
          <a:ln w="9525">
            <a:solidFill>
              <a:srgbClr val="D9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42415" y="2103120"/>
            <a:ext cx="2414016" cy="347472"/>
          </a:xfrm>
          <a:prstGeom prst="roundRect">
            <a:avLst>
              <a:gd name="adj" fmla="val 8000"/>
            </a:avLst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61288" y="2157984"/>
            <a:ext cx="220370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Inter"/>
              </a:rPr>
              <a:t>PROMPT SATU MATERI  •  1/2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" y="2688336"/>
            <a:ext cx="10030968" cy="32095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900"/>
              </a:spcAft>
            </a:pPr>
            <a:r>
              <a:rPr sz="1630" b="0">
                <a:solidFill>
                  <a:srgbClr val="17312D"/>
                </a:solidFill>
                <a:latin typeface="Inter"/>
              </a:rPr>
              <a:t>Buat media pembelajaran interaktif berjudul “Rantai Makanan di Sawah” untuk IPAS kelas V SD (Fase C). Hasil akhir harus berupa SATU file HTML mandiri yang dapat dibuka di browser, termasuk tanpa internet.</a:t>
            </a:r>
          </a:p>
          <a:p>
            <a:pPr algn="l">
              <a:lnSpc>
                <a:spcPct val="118000"/>
              </a:lnSpc>
              <a:spcAft>
                <a:spcPts val="900"/>
              </a:spcAft>
            </a:pPr>
            <a:r>
              <a:rPr sz="1630" b="0">
                <a:solidFill>
                  <a:srgbClr val="17312D"/>
                </a:solidFill>
                <a:latin typeface="Inter"/>
              </a:rPr>
              <a:t>Tujuan Pembelajaran (TP): Murid mampu menyusun contoh rantai makanan di sawah dan menjelaskan bahwa anak panah menunjukkan arah perpindahan energi dari organisme yang dimakan kepada pemakannya.</a:t>
            </a:r>
          </a:p>
          <a:p>
            <a:pPr algn="l">
              <a:lnSpc>
                <a:spcPct val="118000"/>
              </a:lnSpc>
              <a:spcAft>
                <a:spcPts val="900"/>
              </a:spcAft>
            </a:pPr>
            <a:r>
              <a:rPr sz="1630" b="0">
                <a:solidFill>
                  <a:srgbClr val="17312D"/>
                </a:solidFill>
                <a:latin typeface="Inter"/>
              </a:rPr>
              <a:t>KKTP: (1) mengurutkan padi → belalang → katak → ular → elang secara benar; (2) menempatkan arah panah dengan benar; (3) menjelaskan hubungan makan-dimakan dan aliran energi menggunakan bahasa sendiri.</a:t>
            </a:r>
          </a:p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30" b="0">
                <a:solidFill>
                  <a:srgbClr val="17312D"/>
                </a:solidFill>
                <a:latin typeface="Inter"/>
              </a:rPr>
              <a:t>Sajikan satu materi dengan penjelasan ringkas, ilustrasi yang jelas, dan contoh yang dekat dengan kehidupan murid.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648" y="265176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B6454"/>
                </a:solidFill>
                <a:latin typeface="Inter"/>
              </a:rPr>
              <a:t>PROMPT SIAP SALIN • GEMINI CANVAS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>
                <a:solidFill>
                  <a:srgbClr val="17312D"/>
                </a:solidFill>
                <a:latin typeface="Inter Display"/>
              </a:rPr>
              <a:t>Contoh prompt: aktivitas dan kuis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344168"/>
            <a:ext cx="10927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500" b="0">
                <a:solidFill>
                  <a:srgbClr val="5C7069"/>
                </a:solidFill>
                <a:latin typeface="Inter"/>
              </a:rPr>
              <a:t>Interaksi, asesmen, refleksi, dan persyaratan satu file HTML.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6419088"/>
            <a:ext cx="10981944" cy="10972"/>
          </a:xfrm>
          <a:prstGeom prst="rect">
            <a:avLst/>
          </a:prstGeom>
          <a:solidFill>
            <a:srgbClr val="DDE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" y="6501384"/>
            <a:ext cx="786384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5C7069"/>
                </a:solidFill>
                <a:latin typeface="Inter"/>
              </a:rPr>
              <a:t>IHT Pembelajaran Mendalam • Media Interaktif Tanpa Coding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78524"/>
            <a:ext cx="41148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0">
                <a:solidFill>
                  <a:srgbClr val="5C7069"/>
                </a:solidFill>
                <a:latin typeface="Inter"/>
              </a:rPr>
              <a:t>44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" y="1847088"/>
            <a:ext cx="10661904" cy="4288536"/>
          </a:xfrm>
          <a:prstGeom prst="roundRect">
            <a:avLst>
              <a:gd name="adj" fmla="val 8000"/>
            </a:avLst>
          </a:prstGeom>
          <a:solidFill>
            <a:srgbClr val="F6FAF8"/>
          </a:solidFill>
          <a:ln w="9525">
            <a:solidFill>
              <a:srgbClr val="D9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42415" y="2103120"/>
            <a:ext cx="2414016" cy="347472"/>
          </a:xfrm>
          <a:prstGeom prst="roundRect">
            <a:avLst>
              <a:gd name="adj" fmla="val 8000"/>
            </a:avLst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61288" y="2157984"/>
            <a:ext cx="220370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Inter"/>
              </a:rPr>
              <a:t>PROMPT SATU MATERI  •  2/2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" y="2688336"/>
            <a:ext cx="10030968" cy="32095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900"/>
              </a:spcAft>
            </a:pPr>
            <a:r>
              <a:rPr sz="1620" b="0">
                <a:solidFill>
                  <a:srgbClr val="17312D"/>
                </a:solidFill>
                <a:latin typeface="Inter"/>
              </a:rPr>
              <a:t>Sediakan menu Beranda, Materi, Aktivitas, Kuis, dan Refleksi. Aktivitas: murid memilih kartu organisme sesuai urutan, menentukan arah panah, menekan tombol Periksa Jawaban, menerima umpan balik, dan dapat mengulang.</a:t>
            </a:r>
          </a:p>
          <a:p>
            <a:pPr algn="l">
              <a:lnSpc>
                <a:spcPct val="118000"/>
              </a:lnSpc>
              <a:spcAft>
                <a:spcPts val="900"/>
              </a:spcAft>
            </a:pPr>
            <a:r>
              <a:rPr sz="1620" b="0">
                <a:solidFill>
                  <a:srgbClr val="17312D"/>
                </a:solidFill>
                <a:latin typeface="Inter"/>
              </a:rPr>
              <a:t>Buat 5 soal pilihan ganda sesuai TP: 2 soal mengenali peran organisme dalam contoh rantai, 2 soal tentang urutan dan arah aliran energi, serta 1 soal penerapan sederhana. Setiap soal memiliki 4 opsi, 1 jawaban benar, dan pembahasan. Tampilkan nilai 0–100 serta umpan balik langsung.</a:t>
            </a:r>
          </a:p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20" b="0">
                <a:solidFill>
                  <a:srgbClr val="17312D"/>
                </a:solidFill>
                <a:latin typeface="Inter"/>
              </a:rPr>
              <a:t>Tambahkan refleksi terbuka: “Mengapa arah panah pada rantai makanan tidak boleh dibalik?” Desain sederhana, elegan, mudah dibaca di HP dan laptop. Seluruh HTML, CSS, dan JavaScript berada dalam satu file; jangan gunakan library, gambar, font, atau layanan eksternal. Pastikan semua tombol berfungsi. Tampilkan pratinjau dan kode HTML lengkap.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648" y="265176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B6454"/>
                </a:solidFill>
                <a:latin typeface="Inter"/>
              </a:rPr>
              <a:t>PROMPT SIAP SALIN • GEMINI CANVAS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>
                <a:solidFill>
                  <a:srgbClr val="17312D"/>
                </a:solidFill>
                <a:latin typeface="Inter Display"/>
              </a:rPr>
              <a:t>Contoh prompt: media tiga materi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344168"/>
            <a:ext cx="10927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500" b="0">
                <a:solidFill>
                  <a:srgbClr val="5C7069"/>
                </a:solidFill>
                <a:latin typeface="Inter"/>
              </a:rPr>
              <a:t>Tujuan pembelajaran yang menjadi dasar ketiga paket belajar.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6419088"/>
            <a:ext cx="10981944" cy="10972"/>
          </a:xfrm>
          <a:prstGeom prst="rect">
            <a:avLst/>
          </a:prstGeom>
          <a:solidFill>
            <a:srgbClr val="DDE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" y="6501384"/>
            <a:ext cx="786384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5C7069"/>
                </a:solidFill>
                <a:latin typeface="Inter"/>
              </a:rPr>
              <a:t>IHT Pembelajaran Mendalam • Media Interaktif Tanpa Coding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78524"/>
            <a:ext cx="41148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0">
                <a:solidFill>
                  <a:srgbClr val="5C7069"/>
                </a:solidFill>
                <a:latin typeface="Inter"/>
              </a:rPr>
              <a:t>45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" y="1847088"/>
            <a:ext cx="10661904" cy="4288536"/>
          </a:xfrm>
          <a:prstGeom prst="roundRect">
            <a:avLst>
              <a:gd name="adj" fmla="val 8000"/>
            </a:avLst>
          </a:prstGeom>
          <a:solidFill>
            <a:srgbClr val="F6FAF8"/>
          </a:solidFill>
          <a:ln w="9525">
            <a:solidFill>
              <a:srgbClr val="D9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42415" y="2103120"/>
            <a:ext cx="2414016" cy="347472"/>
          </a:xfrm>
          <a:prstGeom prst="roundRect">
            <a:avLst>
              <a:gd name="adj" fmla="val 8000"/>
            </a:avLst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61288" y="2157984"/>
            <a:ext cx="220370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Inter"/>
              </a:rPr>
              <a:t>PROMPT TIGA MATERI  •  1/5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" y="2688336"/>
            <a:ext cx="10030968" cy="32095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900"/>
              </a:spcAft>
            </a:pPr>
            <a:r>
              <a:rPr sz="1670" b="0">
                <a:solidFill>
                  <a:srgbClr val="17312D"/>
                </a:solidFill>
                <a:latin typeface="Inter"/>
              </a:rPr>
              <a:t>Buat media pembelajaran interaktif “Petualangan Ekosistem Sawah” untuk IPAS kelas V SD (Fase C). Media harus berupa SATU FILE HTML lengkap, terdiri atas 3 materi, 3 aktivitas, 3 kuis yang berbeda, rekap nilai, dan refleksi.</a:t>
            </a:r>
          </a:p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70" b="0">
                <a:solidFill>
                  <a:srgbClr val="17312D"/>
                </a:solidFill>
                <a:latin typeface="Inter"/>
              </a:rPr>
              <a:t>TP 1: Mengidentifikasi dan menjelaskan peran produsen serta konsumen di ekosistem sawah.
TP 2: Menyusun dan menjelaskan rantai makanan serta arah aliran energi.
TP 3: Menganalisis dan memprediksi dampak perubahan populasi terhadap keseimbangan ekosistem disertai alasan.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648" y="265176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B6454"/>
                </a:solidFill>
                <a:latin typeface="Inter"/>
              </a:rPr>
              <a:t>PROMPT SIAP SALIN • GEMINI CANVAS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>
                <a:solidFill>
                  <a:srgbClr val="17312D"/>
                </a:solidFill>
                <a:latin typeface="Inter Display"/>
              </a:rPr>
              <a:t>Contoh prompt: KKTP dan materi pertama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344168"/>
            <a:ext cx="10927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500" b="0">
                <a:solidFill>
                  <a:srgbClr val="5C7069"/>
                </a:solidFill>
                <a:latin typeface="Inter"/>
              </a:rPr>
              <a:t>Kriteria ketercapaian, menu, dan latihan mengenali organisme.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6419088"/>
            <a:ext cx="10981944" cy="10972"/>
          </a:xfrm>
          <a:prstGeom prst="rect">
            <a:avLst/>
          </a:prstGeom>
          <a:solidFill>
            <a:srgbClr val="DDE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" y="6501384"/>
            <a:ext cx="786384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5C7069"/>
                </a:solidFill>
                <a:latin typeface="Inter"/>
              </a:rPr>
              <a:t>IHT Pembelajaran Mendalam • Media Interaktif Tanpa Coding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78524"/>
            <a:ext cx="41148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0">
                <a:solidFill>
                  <a:srgbClr val="5C7069"/>
                </a:solidFill>
                <a:latin typeface="Inter"/>
              </a:rPr>
              <a:t>46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" y="1847088"/>
            <a:ext cx="10661904" cy="4288536"/>
          </a:xfrm>
          <a:prstGeom prst="roundRect">
            <a:avLst>
              <a:gd name="adj" fmla="val 8000"/>
            </a:avLst>
          </a:prstGeom>
          <a:solidFill>
            <a:srgbClr val="F6FAF8"/>
          </a:solidFill>
          <a:ln w="9525">
            <a:solidFill>
              <a:srgbClr val="D9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42415" y="2103120"/>
            <a:ext cx="2414016" cy="347472"/>
          </a:xfrm>
          <a:prstGeom prst="roundRect">
            <a:avLst>
              <a:gd name="adj" fmla="val 8000"/>
            </a:avLst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61288" y="2157984"/>
            <a:ext cx="220370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Inter"/>
              </a:rPr>
              <a:t>PROMPT TIGA MATERI  •  2/5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" y="2688336"/>
            <a:ext cx="10030968" cy="32095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900"/>
              </a:spcAft>
            </a:pPr>
            <a:r>
              <a:rPr sz="1620" b="0">
                <a:solidFill>
                  <a:srgbClr val="17312D"/>
                </a:solidFill>
                <a:latin typeface="Inter"/>
              </a:rPr>
              <a:t>KKTP 1: Organisme dikelompokkan sesuai peran dan alasannya tepat.
KKTP 2: Urutan organisme, arah panah, serta penjelasan energi sesuai konsep.
KKTP 3: Prediksi perubahan populasi disertai hubungan sebab-akibat yang logis dan pengakuan adanya faktor lain.</a:t>
            </a:r>
          </a:p>
          <a:p>
            <a:pPr algn="l">
              <a:lnSpc>
                <a:spcPct val="118000"/>
              </a:lnSpc>
              <a:spcAft>
                <a:spcPts val="900"/>
              </a:spcAft>
            </a:pPr>
            <a:r>
              <a:rPr sz="1620" b="0">
                <a:solidFill>
                  <a:srgbClr val="17312D"/>
                </a:solidFill>
                <a:latin typeface="Inter"/>
              </a:rPr>
              <a:t>Sediakan menu Beranda, Materi 1, Materi 2, Materi 3, serta Nilai &amp; Refleksi.</a:t>
            </a:r>
          </a:p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20" b="0">
                <a:solidFill>
                  <a:srgbClr val="17312D"/>
                </a:solidFill>
                <a:latin typeface="Inter"/>
              </a:rPr>
              <a:t>MATERI 1 — Mengenal Makhluk Hidup di Sawah. Sajikan padi, belalang, katak, ular, dan elang beserta perannya dalam satu contoh rantai makanan. Aktivitas: murid mengelompokkan organisme sebagai produsen atau konsumen serta memilih alasan. Kuis 1: 5 soal tentang peran dan ciri organisme, sesuai TP 1.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648" y="265176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B6454"/>
                </a:solidFill>
                <a:latin typeface="Inter"/>
              </a:rPr>
              <a:t>PROMPT SIAP SALIN • GEMINI CANVAS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>
                <a:solidFill>
                  <a:srgbClr val="17312D"/>
                </a:solidFill>
                <a:latin typeface="Inter Display"/>
              </a:rPr>
              <a:t>Contoh prompt: materi kedua dan ketiga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344168"/>
            <a:ext cx="10927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500" b="0">
                <a:solidFill>
                  <a:srgbClr val="5C7069"/>
                </a:solidFill>
                <a:latin typeface="Inter"/>
              </a:rPr>
              <a:t>Rantai makanan, aliran energi, dan prediksi keseimbangan.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6419088"/>
            <a:ext cx="10981944" cy="10972"/>
          </a:xfrm>
          <a:prstGeom prst="rect">
            <a:avLst/>
          </a:prstGeom>
          <a:solidFill>
            <a:srgbClr val="DDE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" y="6501384"/>
            <a:ext cx="786384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5C7069"/>
                </a:solidFill>
                <a:latin typeface="Inter"/>
              </a:rPr>
              <a:t>IHT Pembelajaran Mendalam • Media Interaktif Tanpa Coding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78524"/>
            <a:ext cx="41148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0">
                <a:solidFill>
                  <a:srgbClr val="5C7069"/>
                </a:solidFill>
                <a:latin typeface="Inter"/>
              </a:rPr>
              <a:t>47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" y="1847088"/>
            <a:ext cx="10661904" cy="4288536"/>
          </a:xfrm>
          <a:prstGeom prst="roundRect">
            <a:avLst>
              <a:gd name="adj" fmla="val 8000"/>
            </a:avLst>
          </a:prstGeom>
          <a:solidFill>
            <a:srgbClr val="F6FAF8"/>
          </a:solidFill>
          <a:ln w="9525">
            <a:solidFill>
              <a:srgbClr val="D9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42415" y="2103120"/>
            <a:ext cx="2414016" cy="347472"/>
          </a:xfrm>
          <a:prstGeom prst="roundRect">
            <a:avLst>
              <a:gd name="adj" fmla="val 8000"/>
            </a:avLst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61288" y="2157984"/>
            <a:ext cx="220370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Inter"/>
              </a:rPr>
              <a:t>PROMPT TIGA MATERI  •  3/5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" y="2688336"/>
            <a:ext cx="10030968" cy="32095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900"/>
              </a:spcAft>
            </a:pPr>
            <a:r>
              <a:rPr sz="1620" b="0">
                <a:solidFill>
                  <a:srgbClr val="17312D"/>
                </a:solidFill>
                <a:latin typeface="Inter"/>
              </a:rPr>
              <a:t>MATERI 2 — Rantai Makanan dan Aliran Energi. Jelaskan padi → belalang → katak → ular → elang sebagai satu contoh rantai. Panah mengarah dari organisme yang dimakan kepada organisme pemakannya. Aktivitas: murid menyusun urutan, memilih arah panah, lalu mendapat umpan balik. Kuis 2: 5 soal tentang urutan dan aliran energi, sesuai TP 2.</a:t>
            </a:r>
          </a:p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20" b="0">
                <a:solidFill>
                  <a:srgbClr val="17312D"/>
                </a:solidFill>
                <a:latin typeface="Inter"/>
              </a:rPr>
              <a:t>MATERI 3 — Keseimbangan Ekosistem Sawah. Jelaskan keterkaitan populasi dengan contoh berkurangnya katak; populasi belalang dapat meningkat dan padi dapat berkurang. Tegaskan bahwa dampak merupakan prediksi yang juga dipengaruhi faktor lain. Aktivitas: murid memilih skenario perubahan populasi dan menjelaskan alasannya. Kuis 3: 5 soal analisis kasus, sesuai TP 3.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648" y="265176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B6454"/>
                </a:solidFill>
                <a:latin typeface="Inter"/>
              </a:rPr>
              <a:t>PROMPT SIAP SALIN • GEMINI CANVAS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>
                <a:solidFill>
                  <a:srgbClr val="17312D"/>
                </a:solidFill>
                <a:latin typeface="Inter Display"/>
              </a:rPr>
              <a:t>Contoh prompt: kuis dan asesmen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344168"/>
            <a:ext cx="10927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500" b="0">
                <a:solidFill>
                  <a:srgbClr val="5C7069"/>
                </a:solidFill>
                <a:latin typeface="Inter"/>
              </a:rPr>
              <a:t>Bukti ketercapaian TP, pemberian umpan balik, dan refleksi.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6419088"/>
            <a:ext cx="10981944" cy="10972"/>
          </a:xfrm>
          <a:prstGeom prst="rect">
            <a:avLst/>
          </a:prstGeom>
          <a:solidFill>
            <a:srgbClr val="DDE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" y="6501384"/>
            <a:ext cx="786384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5C7069"/>
                </a:solidFill>
                <a:latin typeface="Inter"/>
              </a:rPr>
              <a:t>IHT Pembelajaran Mendalam • Media Interaktif Tanpa Coding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78524"/>
            <a:ext cx="41148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0">
                <a:solidFill>
                  <a:srgbClr val="5C7069"/>
                </a:solidFill>
                <a:latin typeface="Inter"/>
              </a:rPr>
              <a:t>48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" y="1847088"/>
            <a:ext cx="10661904" cy="4288536"/>
          </a:xfrm>
          <a:prstGeom prst="roundRect">
            <a:avLst>
              <a:gd name="adj" fmla="val 8000"/>
            </a:avLst>
          </a:prstGeom>
          <a:solidFill>
            <a:srgbClr val="F6FAF8"/>
          </a:solidFill>
          <a:ln w="9525">
            <a:solidFill>
              <a:srgbClr val="D9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42415" y="2103120"/>
            <a:ext cx="2414016" cy="347472"/>
          </a:xfrm>
          <a:prstGeom prst="roundRect">
            <a:avLst>
              <a:gd name="adj" fmla="val 8000"/>
            </a:avLst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61288" y="2157984"/>
            <a:ext cx="220370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Inter"/>
              </a:rPr>
              <a:t>PROMPT TIGA MATERI  •  4/5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" y="2688336"/>
            <a:ext cx="10030968" cy="32095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900"/>
              </a:spcAft>
            </a:pPr>
            <a:r>
              <a:rPr sz="1639" b="0">
                <a:solidFill>
                  <a:srgbClr val="17312D"/>
                </a:solidFill>
                <a:latin typeface="Inter"/>
              </a:rPr>
              <a:t>ATURAN KUIS DAN ASESMEN: Kuis 1, 2, dan 3 terpisah; masing-masing 5 soal yang berbeda, 4 pilihan, dan satu kunci yang benar. Berikan umpan balik benar/salah serta pembahasan setiap soal. Tampilkan nilai 0–100 per kuis, rata-rata, tombol coba lagi, dan rekap. Sertakan satu pertanyaan refleksi terbuka yang mengundang murid menjelaskan alasan, bukan sekadar memilih jawaban. Kuis menjadi salah satu bukti; pemenuhan KKTP juga perlu dilihat dari aktivitas dan alasan murid.</a:t>
            </a:r>
          </a:p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39" b="0">
                <a:solidFill>
                  <a:srgbClr val="17312D"/>
                </a:solidFill>
                <a:latin typeface="Inter"/>
              </a:rPr>
              <a:t>PENGALAMAN BELAJAR: Fasilitasi memahami, mengaplikasi, dan merefleksi; suasana berkesadaran, bermakna, dan menggembirakan.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648" y="265176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B6454"/>
                </a:solidFill>
                <a:latin typeface="Inter"/>
              </a:rPr>
              <a:t>PROMPT SIAP SALIN • GEMINI CANVAS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>
                <a:solidFill>
                  <a:srgbClr val="17312D"/>
                </a:solidFill>
                <a:latin typeface="Inter Display"/>
              </a:rPr>
              <a:t>Contoh prompt: satu HTML yang berfungsi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344168"/>
            <a:ext cx="10927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500" b="0">
                <a:solidFill>
                  <a:srgbClr val="5C7069"/>
                </a:solidFill>
                <a:latin typeface="Inter"/>
              </a:rPr>
              <a:t>Syarat tampilan, akses, dan pengujian media sebelum dipakai.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6419088"/>
            <a:ext cx="10981944" cy="10972"/>
          </a:xfrm>
          <a:prstGeom prst="rect">
            <a:avLst/>
          </a:prstGeom>
          <a:solidFill>
            <a:srgbClr val="DDE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" y="6501384"/>
            <a:ext cx="786384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5C7069"/>
                </a:solidFill>
                <a:latin typeface="Inter"/>
              </a:rPr>
              <a:t>IHT Pembelajaran Mendalam • Media Interaktif Tanpa Coding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78524"/>
            <a:ext cx="41148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0">
                <a:solidFill>
                  <a:srgbClr val="5C7069"/>
                </a:solidFill>
                <a:latin typeface="Inter"/>
              </a:rPr>
              <a:t>49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" y="1847088"/>
            <a:ext cx="10661904" cy="4288536"/>
          </a:xfrm>
          <a:prstGeom prst="roundRect">
            <a:avLst>
              <a:gd name="adj" fmla="val 8000"/>
            </a:avLst>
          </a:prstGeom>
          <a:solidFill>
            <a:srgbClr val="F6FAF8"/>
          </a:solidFill>
          <a:ln w="9525">
            <a:solidFill>
              <a:srgbClr val="D9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42415" y="2103120"/>
            <a:ext cx="2414016" cy="347472"/>
          </a:xfrm>
          <a:prstGeom prst="roundRect">
            <a:avLst>
              <a:gd name="adj" fmla="val 8000"/>
            </a:avLst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61288" y="2157984"/>
            <a:ext cx="220370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Inter"/>
              </a:rPr>
              <a:t>PROMPT TIGA MATERI  •  5/5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" y="2688336"/>
            <a:ext cx="10030968" cy="32095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0">
                <a:solidFill>
                  <a:srgbClr val="17312D"/>
                </a:solidFill>
                <a:latin typeface="Inter"/>
              </a:rPr>
              <a:t>SYARAT TEKNIS: Semua HTML, CSS, dan JavaScript berada dalam satu file bernama petualangan_ekosistem_sawah.html. Tanpa library, API, CDN, font, atau gambar eksternal. Dapat dipakai secara offline dan responsif di HP/laptop. Gunakan klik/tap, bukan hanya drag-and-drop. Simpan progres secara lokal tanpa meminta data pribadi murid. Uji seluruh tombol, kunci jawaban, skor, serta ketepatan materi. Tampilkan pratinjau dan kode utuh.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648" y="265176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B6454"/>
                </a:solidFill>
                <a:latin typeface="Inter"/>
              </a:rPr>
              <a:t>PRAKTIK GEMINI CANVAS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676656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>
                <a:solidFill>
                  <a:srgbClr val="17312D"/>
                </a:solidFill>
                <a:latin typeface="Inter Display"/>
              </a:rPr>
              <a:t>Memperbaiki media melalui prompt lanjutan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344168"/>
            <a:ext cx="10927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500" b="0">
                <a:solidFill>
                  <a:srgbClr val="5C7069"/>
                </a:solidFill>
                <a:latin typeface="Inter"/>
              </a:rPr>
              <a:t>Hasil pertama dapat diuji lalu disempurnakan secara bertahap.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6419088"/>
            <a:ext cx="10981944" cy="10972"/>
          </a:xfrm>
          <a:prstGeom prst="rect">
            <a:avLst/>
          </a:prstGeom>
          <a:solidFill>
            <a:srgbClr val="DDE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" y="6501384"/>
            <a:ext cx="786384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5C7069"/>
                </a:solidFill>
                <a:latin typeface="Inter"/>
              </a:rPr>
              <a:t>IHT Pembelajaran Mendalam • Media Interaktif Tanpa Coding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78524"/>
            <a:ext cx="41148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0">
                <a:solidFill>
                  <a:srgbClr val="5C7069"/>
                </a:solidFill>
                <a:latin typeface="Inter"/>
              </a:rPr>
              <a:t>50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" y="1865376"/>
            <a:ext cx="10543032" cy="1252728"/>
          </a:xfrm>
          <a:prstGeom prst="roundRect">
            <a:avLst>
              <a:gd name="adj" fmla="val 8000"/>
            </a:avLst>
          </a:prstGeom>
          <a:solidFill>
            <a:srgbClr val="F6FAF8"/>
          </a:solidFill>
          <a:ln w="9525">
            <a:solidFill>
              <a:srgbClr val="D9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24128" y="2039112"/>
            <a:ext cx="1929384" cy="329184"/>
          </a:xfrm>
          <a:prstGeom prst="roundRect">
            <a:avLst>
              <a:gd name="adj" fmla="val 8000"/>
            </a:avLst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33856" y="2121408"/>
            <a:ext cx="1719072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10" b="1">
                <a:solidFill>
                  <a:srgbClr val="FFFFFF"/>
                </a:solidFill>
                <a:latin typeface="Inter"/>
              </a:rPr>
              <a:t>PERBAIKI AKTIVITAS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82112" y="2075688"/>
            <a:ext cx="7763256" cy="8321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3000"/>
              </a:lnSpc>
              <a:spcAft>
                <a:spcPts val="0"/>
              </a:spcAft>
            </a:pPr>
            <a:r>
              <a:rPr sz="1475" b="0">
                <a:solidFill>
                  <a:srgbClr val="17312D"/>
                </a:solidFill>
                <a:latin typeface="Inter"/>
              </a:rPr>
              <a:t>Revisi aktivitas Materi 3 agar murid tidak hanya memilih jawaban. Setelah memilih prediksi, tampilkan pilihan alasan yang relevan dan umpan balik sebab-akibat berdasarkan TP 3 serta KKTP 3.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" y="3255264"/>
            <a:ext cx="10543032" cy="1252728"/>
          </a:xfrm>
          <a:prstGeom prst="roundRect">
            <a:avLst>
              <a:gd name="adj" fmla="val 8000"/>
            </a:avLst>
          </a:prstGeom>
          <a:solidFill>
            <a:srgbClr val="F6FAF8"/>
          </a:solidFill>
          <a:ln w="9525">
            <a:solidFill>
              <a:srgbClr val="D9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024128" y="3429000"/>
            <a:ext cx="1929384" cy="329184"/>
          </a:xfrm>
          <a:prstGeom prst="roundRect">
            <a:avLst>
              <a:gd name="adj" fmla="val 8000"/>
            </a:avLst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33856" y="3511296"/>
            <a:ext cx="1719072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10" b="1">
                <a:solidFill>
                  <a:srgbClr val="FFFFFF"/>
                </a:solidFill>
                <a:latin typeface="Inter"/>
              </a:rPr>
              <a:t>PERIKSA KUIS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2112" y="3465576"/>
            <a:ext cx="7763256" cy="8321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3000"/>
              </a:lnSpc>
              <a:spcAft>
                <a:spcPts val="0"/>
              </a:spcAft>
            </a:pPr>
            <a:r>
              <a:rPr sz="1475" b="0">
                <a:solidFill>
                  <a:srgbClr val="17312D"/>
                </a:solidFill>
                <a:latin typeface="Inter"/>
              </a:rPr>
              <a:t>Periksa seluruh 15 soal: pastikan Kuis 1 hanya mengukur TP 1, Kuis 2 mengukur TP 2, dan Kuis 3 mengukur TP 3. Tidak ada soal ganda, kunci keliru, tombol tidak aktif, atau perhitungan nilai salah.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" y="4645152"/>
            <a:ext cx="10543032" cy="1252728"/>
          </a:xfrm>
          <a:prstGeom prst="roundRect">
            <a:avLst>
              <a:gd name="adj" fmla="val 8000"/>
            </a:avLst>
          </a:prstGeom>
          <a:solidFill>
            <a:srgbClr val="F6FAF8"/>
          </a:solidFill>
          <a:ln w="9525">
            <a:solidFill>
              <a:srgbClr val="D9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024128" y="4818888"/>
            <a:ext cx="1929384" cy="329184"/>
          </a:xfrm>
          <a:prstGeom prst="roundRect">
            <a:avLst>
              <a:gd name="adj" fmla="val 8000"/>
            </a:avLst>
          </a:prstGeom>
          <a:solidFill>
            <a:srgbClr val="0B6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33856" y="4901184"/>
            <a:ext cx="1719072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10" b="1">
                <a:solidFill>
                  <a:srgbClr val="FFFFFF"/>
                </a:solidFill>
                <a:latin typeface="Inter"/>
              </a:rPr>
              <a:t>RAPIKAN TAMPILAN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82112" y="4855464"/>
            <a:ext cx="7763256" cy="8321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3000"/>
              </a:lnSpc>
              <a:spcAft>
                <a:spcPts val="0"/>
              </a:spcAft>
            </a:pPr>
            <a:r>
              <a:rPr sz="1475" b="0">
                <a:solidFill>
                  <a:srgbClr val="17312D"/>
                </a:solidFill>
                <a:latin typeface="Inter"/>
              </a:rPr>
              <a:t>Ubah tampilan agar menu tiga materi tetap jelas pada layar HP. Pertahankan isi, aktivitas, dan kuis yang sudah berfungsi; perbaiki hanya bagian tampilan dan navigasi yang bermasalah.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Company>IHT Guru SD/MI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IHT Pembelajaran Mendalam dan Pengembangan Media Interaktif Tanpa Coding Berbantuan AI</dc:title>
  <dc:subject>IHT Pembelajaran Mendalam dan Pengembangan Media Interaktif Tanpa Coding Berbantuan AI</dc:subject>
  <dc:creator>Dr. Erna Zumrotun, M.Pd.</dc:creator>
  <cp:lastModifiedBy>Dr. Erna Zumrotun, M.Pd.</cp:lastModifiedBy>
  <cp:revision>1</cp:revision>
  <dcterms:created xsi:type="dcterms:W3CDTF">2026-10-11T00:09:53Z</dcterms:created>
  <dcterms:modified xsi:type="dcterms:W3CDTF">2026-10-11T00:09:53Z</dcterms:modified>
</cp:coreProperties>
</file>